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67" r:id="rId5"/>
    <p:sldId id="259" r:id="rId6"/>
    <p:sldId id="268" r:id="rId7"/>
    <p:sldId id="261" r:id="rId8"/>
    <p:sldId id="269" r:id="rId9"/>
    <p:sldId id="262" r:id="rId10"/>
    <p:sldId id="260" r:id="rId11"/>
    <p:sldId id="263" r:id="rId12"/>
    <p:sldId id="270" r:id="rId13"/>
    <p:sldId id="264" r:id="rId14"/>
    <p:sldId id="265" r:id="rId15"/>
    <p:sldId id="271" r:id="rId16"/>
    <p:sldId id="266" r:id="rId1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524000" y="1122363"/>
            <a:ext cx="9144000" cy="2387600"/>
          </a:xfrm>
        </p:spPr>
        <p:txBody>
          <a:bodyPr anchor="b"/>
          <a:lstStyle>
            <a:lvl1pPr algn="l">
              <a:defRPr sz="6000" b="1" i="0" cap="all" baseline="0"/>
            </a:lvl1pPr>
          </a:lstStyle>
          <a:p>
            <a:r>
              <a:rPr lang="en-US"/>
              <a:t>Click to edit Master title style</a:t>
            </a:r>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15240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E66DA5-7751-4D3D-B753-58DF3B418763}"/>
              </a:ext>
            </a:extLst>
          </p:cNvPr>
          <p:cNvSpPr>
            <a:spLocks noGrp="1"/>
          </p:cNvSpPr>
          <p:nvPr>
            <p:ph type="dt" sz="half" idx="10"/>
          </p:nvPr>
        </p:nvSpPr>
        <p:spPr/>
        <p:txBody>
          <a:bodyPr/>
          <a:lstStyle/>
          <a:p>
            <a:fld id="{6A4B53A7-3209-46A6-9454-F38EAC8F11E7}" type="datetimeFigureOut">
              <a:rPr lang="en-US" smtClean="0"/>
              <a:t>6/10/2020</a:t>
            </a:fld>
            <a:endParaRPr lang="en-US"/>
          </a:p>
        </p:txBody>
      </p:sp>
      <p:sp>
        <p:nvSpPr>
          <p:cNvPr id="5" name="Footer Placeholder 4">
            <a:extLst>
              <a:ext uri="{FF2B5EF4-FFF2-40B4-BE49-F238E27FC236}">
                <a16:creationId xmlns:a16="http://schemas.microsoft.com/office/drawing/2014/main" id="{7F8C2A2A-62DB-40C0-8AE7-CB9B98649B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01EAA4-F44C-4C1F-B8E3-1A3005300F50}"/>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11" name="Straight Connector 10">
            <a:extLst>
              <a:ext uri="{FF2B5EF4-FFF2-40B4-BE49-F238E27FC236}">
                <a16:creationId xmlns:a16="http://schemas.microsoft.com/office/drawing/2014/main" id="{D1B787A8-0D67-4B7E-9B48-86BD906AB6B5}"/>
              </a:ext>
            </a:extLst>
          </p:cNvPr>
          <p:cNvCxnSpPr>
            <a:cxnSpLocks/>
          </p:cNvCxnSpPr>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9965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AD429-654B-4F0E-94E9-6FEF8EC67E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8D60B2-06F5-4567-BE1F-BBA5270537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16F6F2-8269-4B80-8EE3-81FEE0F9DFA6}"/>
              </a:ext>
            </a:extLst>
          </p:cNvPr>
          <p:cNvSpPr>
            <a:spLocks noGrp="1"/>
          </p:cNvSpPr>
          <p:nvPr>
            <p:ph type="dt" sz="half" idx="10"/>
          </p:nvPr>
        </p:nvSpPr>
        <p:spPr/>
        <p:txBody>
          <a:bodyPr/>
          <a:lstStyle/>
          <a:p>
            <a:fld id="{6A4B53A7-3209-46A6-9454-F38EAC8F11E7}" type="datetimeFigureOut">
              <a:rPr lang="en-US" smtClean="0"/>
              <a:t>6/10/2020</a:t>
            </a:fld>
            <a:endParaRPr lang="en-US"/>
          </a:p>
        </p:txBody>
      </p:sp>
      <p:sp>
        <p:nvSpPr>
          <p:cNvPr id="5" name="Footer Placeholder 4">
            <a:extLst>
              <a:ext uri="{FF2B5EF4-FFF2-40B4-BE49-F238E27FC236}">
                <a16:creationId xmlns:a16="http://schemas.microsoft.com/office/drawing/2014/main" id="{56BC86E4-3EDE-4EB4-B1A3-A1198AADD1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1752B0-ACEC-49EF-8131-FCF35BC5CD35}"/>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7" name="Straight Connector 6">
            <a:extLst>
              <a:ext uri="{FF2B5EF4-FFF2-40B4-BE49-F238E27FC236}">
                <a16:creationId xmlns:a16="http://schemas.microsoft.com/office/drawing/2014/main" id="{1A0462E3-375D-4E76-8886-69E06985D069}"/>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9098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23B094-F480-477B-901C-7181F88C07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052089-A920-4E52-98DC-8A5DC7B0AC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A074FE-F1B4-421F-A66E-FA351C8F99E9}"/>
              </a:ext>
            </a:extLst>
          </p:cNvPr>
          <p:cNvSpPr>
            <a:spLocks noGrp="1"/>
          </p:cNvSpPr>
          <p:nvPr>
            <p:ph type="dt" sz="half" idx="10"/>
          </p:nvPr>
        </p:nvSpPr>
        <p:spPr/>
        <p:txBody>
          <a:bodyPr/>
          <a:lstStyle/>
          <a:p>
            <a:fld id="{6A4B53A7-3209-46A6-9454-F38EAC8F11E7}" type="datetimeFigureOut">
              <a:rPr lang="en-US" smtClean="0"/>
              <a:t>6/10/2020</a:t>
            </a:fld>
            <a:endParaRPr lang="en-US"/>
          </a:p>
        </p:txBody>
      </p:sp>
      <p:sp>
        <p:nvSpPr>
          <p:cNvPr id="5" name="Footer Placeholder 4">
            <a:extLst>
              <a:ext uri="{FF2B5EF4-FFF2-40B4-BE49-F238E27FC236}">
                <a16:creationId xmlns:a16="http://schemas.microsoft.com/office/drawing/2014/main" id="{34D764BA-3AB2-45FD-ABCB-975B3FDDF2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FB3FEF-8252-49FD-82F2-3E5FABC65F9A}"/>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7" name="Straight Connector 6">
            <a:extLst>
              <a:ext uri="{FF2B5EF4-FFF2-40B4-BE49-F238E27FC236}">
                <a16:creationId xmlns:a16="http://schemas.microsoft.com/office/drawing/2014/main" id="{0AEB5C65-83BB-4EBD-AD22-EDA8489D0F5D}"/>
              </a:ext>
            </a:extLst>
          </p:cNvPr>
          <p:cNvCxnSpPr>
            <a:cxnSpLocks/>
          </p:cNvCxnSpPr>
          <p:nvPr/>
        </p:nvCxnSpPr>
        <p:spPr>
          <a:xfrm flipV="1">
            <a:off x="8313" y="261865"/>
            <a:ext cx="11353802" cy="1"/>
          </a:xfrm>
          <a:prstGeom prst="line">
            <a:avLst/>
          </a:prstGeom>
          <a:ln w="25400" cap="sq">
            <a:gradFill flip="none" rotWithShape="1">
              <a:gsLst>
                <a:gs pos="0">
                  <a:schemeClr val="accent2"/>
                </a:gs>
                <a:gs pos="100000">
                  <a:schemeClr val="accent4"/>
                </a:gs>
              </a:gsLst>
              <a:lin ang="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1774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97BB2D-4E2C-4490-A2A3-4B68BCC5D2F9}"/>
              </a:ext>
            </a:extLst>
          </p:cNvPr>
          <p:cNvSpPr>
            <a:spLocks noGrp="1"/>
          </p:cNvSpPr>
          <p:nvPr>
            <p:ph type="dt" sz="half" idx="10"/>
          </p:nvPr>
        </p:nvSpPr>
        <p:spPr/>
        <p:txBody>
          <a:bodyPr/>
          <a:lstStyle/>
          <a:p>
            <a:fld id="{6A4B53A7-3209-46A6-9454-F38EAC8F11E7}" type="datetimeFigureOut">
              <a:rPr lang="en-US" smtClean="0"/>
              <a:t>6/10/2020</a:t>
            </a:fld>
            <a:endParaRPr lang="en-US"/>
          </a:p>
        </p:txBody>
      </p:sp>
      <p:sp>
        <p:nvSpPr>
          <p:cNvPr id="5" name="Footer Placeholder 4">
            <a:extLst>
              <a:ext uri="{FF2B5EF4-FFF2-40B4-BE49-F238E27FC236}">
                <a16:creationId xmlns:a16="http://schemas.microsoft.com/office/drawing/2014/main" id="{6140F15D-DD72-46D5-BF0F-F506471070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7" name="Straight Connector 6">
            <a:extLst>
              <a:ext uri="{FF2B5EF4-FFF2-40B4-BE49-F238E27FC236}">
                <a16:creationId xmlns:a16="http://schemas.microsoft.com/office/drawing/2014/main" id="{5C05CAAB-DBA2-4548-AD5F-01BB97FBB207}"/>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9172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FC2D1-D3FE-4B37-8740-57444421FDBF}"/>
              </a:ext>
            </a:extLst>
          </p:cNvPr>
          <p:cNvSpPr>
            <a:spLocks noGrp="1"/>
          </p:cNvSpPr>
          <p:nvPr>
            <p:ph type="title"/>
          </p:nvPr>
        </p:nvSpPr>
        <p:spPr>
          <a:xfrm>
            <a:off x="831850" y="1709738"/>
            <a:ext cx="10515600" cy="2852737"/>
          </a:xfrm>
        </p:spPr>
        <p:txBody>
          <a:bodyPr anchor="b"/>
          <a:lstStyle>
            <a:lvl1pPr>
              <a:defRPr sz="6000" b="1" i="0" cap="all" baseline="0"/>
            </a:lvl1pPr>
          </a:lstStyle>
          <a:p>
            <a:r>
              <a:rPr lang="en-US"/>
              <a:t>Click to edit Master title style</a:t>
            </a:r>
          </a:p>
        </p:txBody>
      </p:sp>
      <p:sp>
        <p:nvSpPr>
          <p:cNvPr id="3" name="Text Placeholder 2">
            <a:extLst>
              <a:ext uri="{FF2B5EF4-FFF2-40B4-BE49-F238E27FC236}">
                <a16:creationId xmlns:a16="http://schemas.microsoft.com/office/drawing/2014/main" id="{BA5AF550-086C-426E-A374-85DB395701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A58988-AD39-4AE9-8E6A-0907F0BE2673}"/>
              </a:ext>
            </a:extLst>
          </p:cNvPr>
          <p:cNvSpPr>
            <a:spLocks noGrp="1"/>
          </p:cNvSpPr>
          <p:nvPr>
            <p:ph type="dt" sz="half" idx="10"/>
          </p:nvPr>
        </p:nvSpPr>
        <p:spPr/>
        <p:txBody>
          <a:bodyPr/>
          <a:lstStyle/>
          <a:p>
            <a:fld id="{6A4B53A7-3209-46A6-9454-F38EAC8F11E7}" type="datetimeFigureOut">
              <a:rPr lang="en-US" smtClean="0"/>
              <a:t>6/10/2020</a:t>
            </a:fld>
            <a:endParaRPr lang="en-US"/>
          </a:p>
        </p:txBody>
      </p:sp>
      <p:sp>
        <p:nvSpPr>
          <p:cNvPr id="5" name="Footer Placeholder 4">
            <a:extLst>
              <a:ext uri="{FF2B5EF4-FFF2-40B4-BE49-F238E27FC236}">
                <a16:creationId xmlns:a16="http://schemas.microsoft.com/office/drawing/2014/main" id="{1D366319-82EE-408E-819F-8F8E6DBA7A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21C8A6-777F-496D-8620-AE52BFC33FC4}"/>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9" name="Straight Connector 8">
            <a:extLst>
              <a:ext uri="{FF2B5EF4-FFF2-40B4-BE49-F238E27FC236}">
                <a16:creationId xmlns:a16="http://schemas.microsoft.com/office/drawing/2014/main" id="{C031F83B-57A8-4533-981C-D1FFAD2B6B6F}"/>
              </a:ext>
            </a:extLst>
          </p:cNvPr>
          <p:cNvCxnSpPr>
            <a:cxnSpLocks/>
          </p:cNvCxnSpPr>
          <p:nvPr/>
        </p:nvCxnSpPr>
        <p:spPr>
          <a:xfrm>
            <a:off x="715890" y="1701425"/>
            <a:ext cx="0" cy="5148262"/>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2003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7166-6921-4546-BA2C-99E464681F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5B9122-6371-4049-B57A-33DED7DA2F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14555D-0753-4312-A26B-2338813F9B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D8FDCB-69DA-4A8F-8B91-5CFF77897C27}"/>
              </a:ext>
            </a:extLst>
          </p:cNvPr>
          <p:cNvSpPr>
            <a:spLocks noGrp="1"/>
          </p:cNvSpPr>
          <p:nvPr>
            <p:ph type="dt" sz="half" idx="10"/>
          </p:nvPr>
        </p:nvSpPr>
        <p:spPr/>
        <p:txBody>
          <a:bodyPr/>
          <a:lstStyle/>
          <a:p>
            <a:fld id="{6A4B53A7-3209-46A6-9454-F38EAC8F11E7}" type="datetimeFigureOut">
              <a:rPr lang="en-US" smtClean="0"/>
              <a:t>6/10/2020</a:t>
            </a:fld>
            <a:endParaRPr lang="en-US"/>
          </a:p>
        </p:txBody>
      </p:sp>
      <p:sp>
        <p:nvSpPr>
          <p:cNvPr id="6" name="Footer Placeholder 5">
            <a:extLst>
              <a:ext uri="{FF2B5EF4-FFF2-40B4-BE49-F238E27FC236}">
                <a16:creationId xmlns:a16="http://schemas.microsoft.com/office/drawing/2014/main" id="{91AC8C07-E0D3-4464-AE3C-25730D75C8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2596A6-734E-4AE0-BFB8-3089137BF8E8}"/>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8" name="Straight Connector 7">
            <a:extLst>
              <a:ext uri="{FF2B5EF4-FFF2-40B4-BE49-F238E27FC236}">
                <a16:creationId xmlns:a16="http://schemas.microsoft.com/office/drawing/2014/main" id="{3FB7E8F4-3FB3-45AB-A381-9093CA95AAE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4146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A2D237-A706-4712-90CA-B04517CBBE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D53357-616B-47F4-944B-F979FE9663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6B3EF2-2C04-480F-A570-14E520DD00DE}"/>
              </a:ext>
            </a:extLst>
          </p:cNvPr>
          <p:cNvSpPr>
            <a:spLocks noGrp="1"/>
          </p:cNvSpPr>
          <p:nvPr>
            <p:ph type="dt" sz="half" idx="10"/>
          </p:nvPr>
        </p:nvSpPr>
        <p:spPr/>
        <p:txBody>
          <a:bodyPr/>
          <a:lstStyle/>
          <a:p>
            <a:fld id="{6A4B53A7-3209-46A6-9454-F38EAC8F11E7}" type="datetimeFigureOut">
              <a:rPr lang="en-US" smtClean="0"/>
              <a:t>6/10/2020</a:t>
            </a:fld>
            <a:endParaRPr lang="en-US"/>
          </a:p>
        </p:txBody>
      </p:sp>
      <p:sp>
        <p:nvSpPr>
          <p:cNvPr id="8" name="Footer Placeholder 7">
            <a:extLst>
              <a:ext uri="{FF2B5EF4-FFF2-40B4-BE49-F238E27FC236}">
                <a16:creationId xmlns:a16="http://schemas.microsoft.com/office/drawing/2014/main" id="{1CF5783E-3073-4F4D-8B9C-C5B18DDA5A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A75FE3-6719-4790-AA00-251BC2A6E5AF}"/>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10" name="Straight Connector 9">
            <a:extLst>
              <a:ext uri="{FF2B5EF4-FFF2-40B4-BE49-F238E27FC236}">
                <a16:creationId xmlns:a16="http://schemas.microsoft.com/office/drawing/2014/main" id="{160F34ED-DA60-4CC2-B735-B0EC5D9FEA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0923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F1DFFF-E5C5-43DF-B71C-7270DB97372C}"/>
              </a:ext>
            </a:extLst>
          </p:cNvPr>
          <p:cNvSpPr>
            <a:spLocks noGrp="1"/>
          </p:cNvSpPr>
          <p:nvPr>
            <p:ph type="dt" sz="half" idx="10"/>
          </p:nvPr>
        </p:nvSpPr>
        <p:spPr/>
        <p:txBody>
          <a:bodyPr/>
          <a:lstStyle/>
          <a:p>
            <a:fld id="{6A4B53A7-3209-46A6-9454-F38EAC8F11E7}" type="datetimeFigureOut">
              <a:rPr lang="en-US" smtClean="0"/>
              <a:t>6/10/2020</a:t>
            </a:fld>
            <a:endParaRPr lang="en-US"/>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6" name="Straight Connector 5">
            <a:extLst>
              <a:ext uri="{FF2B5EF4-FFF2-40B4-BE49-F238E27FC236}">
                <a16:creationId xmlns:a16="http://schemas.microsoft.com/office/drawing/2014/main" id="{57596AF9-469C-436D-B7D2-77952EF1825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4542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FF36D6-399B-43E3-84DD-9FC5119ECCE9}"/>
              </a:ext>
            </a:extLst>
          </p:cNvPr>
          <p:cNvSpPr>
            <a:spLocks noGrp="1"/>
          </p:cNvSpPr>
          <p:nvPr>
            <p:ph type="dt" sz="half" idx="10"/>
          </p:nvPr>
        </p:nvSpPr>
        <p:spPr/>
        <p:txBody>
          <a:bodyPr/>
          <a:lstStyle/>
          <a:p>
            <a:fld id="{6A4B53A7-3209-46A6-9454-F38EAC8F11E7}" type="datetimeFigureOut">
              <a:rPr lang="en-US" smtClean="0"/>
              <a:t>6/10/2020</a:t>
            </a:fld>
            <a:endParaRPr lang="en-US"/>
          </a:p>
        </p:txBody>
      </p:sp>
      <p:sp>
        <p:nvSpPr>
          <p:cNvPr id="3" name="Footer Placeholder 2">
            <a:extLst>
              <a:ext uri="{FF2B5EF4-FFF2-40B4-BE49-F238E27FC236}">
                <a16:creationId xmlns:a16="http://schemas.microsoft.com/office/drawing/2014/main" id="{50234AB7-3B85-4028-A500-5A1BDBF45C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1F40F0-9909-442F-BBA4-409D061ED027}"/>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5" name="Straight Connector 4">
            <a:extLst>
              <a:ext uri="{FF2B5EF4-FFF2-40B4-BE49-F238E27FC236}">
                <a16:creationId xmlns:a16="http://schemas.microsoft.com/office/drawing/2014/main" id="{353C1207-D1C8-49E3-8837-E2B89D366FA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425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0F214-646F-4D81-AD12-65628EC987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F71768-C3FA-49EF-99EF-06E6C3B284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DA6F24-ED6C-4D12-A9D6-EE37FBD68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E6AACE-FAFB-4934-8E3C-AB5B216353D8}"/>
              </a:ext>
            </a:extLst>
          </p:cNvPr>
          <p:cNvSpPr>
            <a:spLocks noGrp="1"/>
          </p:cNvSpPr>
          <p:nvPr>
            <p:ph type="dt" sz="half" idx="10"/>
          </p:nvPr>
        </p:nvSpPr>
        <p:spPr/>
        <p:txBody>
          <a:bodyPr/>
          <a:lstStyle/>
          <a:p>
            <a:fld id="{6A4B53A7-3209-46A6-9454-F38EAC8F11E7}" type="datetimeFigureOut">
              <a:rPr lang="en-US" smtClean="0"/>
              <a:t>6/10/2020</a:t>
            </a:fld>
            <a:endParaRPr lang="en-US"/>
          </a:p>
        </p:txBody>
      </p:sp>
      <p:sp>
        <p:nvSpPr>
          <p:cNvPr id="6" name="Footer Placeholder 5">
            <a:extLst>
              <a:ext uri="{FF2B5EF4-FFF2-40B4-BE49-F238E27FC236}">
                <a16:creationId xmlns:a16="http://schemas.microsoft.com/office/drawing/2014/main" id="{181533EA-D0F8-4C79-8721-F190DE2D2D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59BAC9-F101-4394-BBA4-3D21A3497126}"/>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8" name="Straight Connector 7">
            <a:extLst>
              <a:ext uri="{FF2B5EF4-FFF2-40B4-BE49-F238E27FC236}">
                <a16:creationId xmlns:a16="http://schemas.microsoft.com/office/drawing/2014/main" id="{0F3A79C9-7EDC-44F6-AC48-5DD98A7695AD}"/>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8671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CB71F-B6C2-4866-BC97-304F78816E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5ED73B-8413-478D-80D7-B78B69763B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1BDF226-1B94-4D2D-98B3-7B932FB17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0C4E9A-CA29-4CCD-ACFA-B29F80FBA163}"/>
              </a:ext>
            </a:extLst>
          </p:cNvPr>
          <p:cNvSpPr>
            <a:spLocks noGrp="1"/>
          </p:cNvSpPr>
          <p:nvPr>
            <p:ph type="dt" sz="half" idx="10"/>
          </p:nvPr>
        </p:nvSpPr>
        <p:spPr/>
        <p:txBody>
          <a:bodyPr/>
          <a:lstStyle/>
          <a:p>
            <a:fld id="{6A4B53A7-3209-46A6-9454-F38EAC8F11E7}" type="datetimeFigureOut">
              <a:rPr lang="en-US" smtClean="0"/>
              <a:t>6/10/2020</a:t>
            </a:fld>
            <a:endParaRPr lang="en-US"/>
          </a:p>
        </p:txBody>
      </p:sp>
      <p:sp>
        <p:nvSpPr>
          <p:cNvPr id="6" name="Footer Placeholder 5">
            <a:extLst>
              <a:ext uri="{FF2B5EF4-FFF2-40B4-BE49-F238E27FC236}">
                <a16:creationId xmlns:a16="http://schemas.microsoft.com/office/drawing/2014/main" id="{71A5B7BE-3F1B-4FF3-B1D7-6E39B99D07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2F18F1-E27E-470E-AE13-4755DEE63A32}"/>
              </a:ext>
            </a:extLst>
          </p:cNvPr>
          <p:cNvSpPr>
            <a:spLocks noGrp="1"/>
          </p:cNvSpPr>
          <p:nvPr>
            <p:ph type="sldNum" sz="quarter" idx="12"/>
          </p:nvPr>
        </p:nvSpPr>
        <p:spPr/>
        <p:txBody>
          <a:bodyPr/>
          <a:lstStyle/>
          <a:p>
            <a:fld id="{27CE633F-9882-4A5C-83A2-1109D0C73261}" type="slidenum">
              <a:rPr lang="en-US" smtClean="0"/>
              <a:t>‹nr.›</a:t>
            </a:fld>
            <a:endParaRPr lang="en-US"/>
          </a:p>
        </p:txBody>
      </p:sp>
      <p:cxnSp>
        <p:nvCxnSpPr>
          <p:cNvPr id="8" name="Straight Connector 7">
            <a:extLst>
              <a:ext uri="{FF2B5EF4-FFF2-40B4-BE49-F238E27FC236}">
                <a16:creationId xmlns:a16="http://schemas.microsoft.com/office/drawing/2014/main" id="{00F08750-B7F2-4119-B151-68DE774813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4620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A4224-F4E4-47A4-ACF7-2317493908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679907-DC49-4B86-A34C-C97DBC26A9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DBC8A0-34FC-4B6E-B42B-A721267D89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i="0" cap="all" spc="100" baseline="0">
                <a:solidFill>
                  <a:schemeClr val="tx1">
                    <a:tint val="75000"/>
                  </a:schemeClr>
                </a:solidFill>
              </a:defRPr>
            </a:lvl1pPr>
          </a:lstStyle>
          <a:p>
            <a:fld id="{6A4B53A7-3209-46A6-9454-F38EAC8F11E7}" type="datetimeFigureOut">
              <a:rPr lang="en-US" smtClean="0"/>
              <a:pPr/>
              <a:t>6/10/2020</a:t>
            </a:fld>
            <a:endParaRPr lang="en-US" dirty="0"/>
          </a:p>
        </p:txBody>
      </p:sp>
      <p:sp>
        <p:nvSpPr>
          <p:cNvPr id="5" name="Footer Placeholder 4">
            <a:extLst>
              <a:ext uri="{FF2B5EF4-FFF2-40B4-BE49-F238E27FC236}">
                <a16:creationId xmlns:a16="http://schemas.microsoft.com/office/drawing/2014/main" id="{609AC0B6-4CC4-4E41-8A4D-F62E17F285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6C0E9BD-90BD-46AE-8A0D-06796ADB76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i="0" cap="all" spc="100" baseline="0">
                <a:solidFill>
                  <a:schemeClr val="tx1">
                    <a:tint val="75000"/>
                  </a:schemeClr>
                </a:solidFill>
              </a:defRPr>
            </a:lvl1pPr>
          </a:lstStyle>
          <a:p>
            <a:fld id="{27CE633F-9882-4A5C-83A2-1109D0C73261}" type="slidenum">
              <a:rPr lang="en-US" smtClean="0"/>
              <a:pPr/>
              <a:t>‹nr.›</a:t>
            </a:fld>
            <a:endParaRPr lang="en-US"/>
          </a:p>
        </p:txBody>
      </p:sp>
    </p:spTree>
    <p:extLst>
      <p:ext uri="{BB962C8B-B14F-4D97-AF65-F5344CB8AC3E}">
        <p14:creationId xmlns:p14="http://schemas.microsoft.com/office/powerpoint/2010/main" val="2226108220"/>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37" r:id="rId6"/>
    <p:sldLayoutId id="2147483733" r:id="rId7"/>
    <p:sldLayoutId id="2147483734" r:id="rId8"/>
    <p:sldLayoutId id="2147483735" r:id="rId9"/>
    <p:sldLayoutId id="2147483736" r:id="rId10"/>
    <p:sldLayoutId id="214748373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A505FBD-1034-4BF2-9551-8AC4F4D6C748}"/>
              </a:ext>
            </a:extLst>
          </p:cNvPr>
          <p:cNvPicPr>
            <a:picLocks noChangeAspect="1"/>
          </p:cNvPicPr>
          <p:nvPr/>
        </p:nvPicPr>
        <p:blipFill rotWithShape="1">
          <a:blip r:embed="rId2"/>
          <a:srcRect b="6250"/>
          <a:stretch/>
        </p:blipFill>
        <p:spPr>
          <a:xfrm>
            <a:off x="3" y="-22"/>
            <a:ext cx="12191997" cy="6858022"/>
          </a:xfrm>
          <a:prstGeom prst="rect">
            <a:avLst/>
          </a:prstGeom>
        </p:spPr>
      </p:pic>
      <p:sp>
        <p:nvSpPr>
          <p:cNvPr id="9" name="Rectangle 8">
            <a:extLst>
              <a:ext uri="{FF2B5EF4-FFF2-40B4-BE49-F238E27FC236}">
                <a16:creationId xmlns:a16="http://schemas.microsoft.com/office/drawing/2014/main" id="{4063B759-00FC-46D1-9898-8E8625268F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2206190" y="2206184"/>
            <a:ext cx="6858003" cy="2445624"/>
          </a:xfrm>
          <a:prstGeom prst="rect">
            <a:avLst/>
          </a:prstGeom>
          <a:gradFill flip="none" rotWithShape="1">
            <a:gsLst>
              <a:gs pos="48000">
                <a:schemeClr val="tx1">
                  <a:alpha val="24000"/>
                </a:schemeClr>
              </a:gs>
              <a:gs pos="85000">
                <a:schemeClr val="tx1">
                  <a:alpha val="45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5B012D8-7F27-4758-9AC6-C889B154BD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437374" y="1100316"/>
            <a:ext cx="6858003" cy="4657347"/>
          </a:xfrm>
          <a:prstGeom prst="rect">
            <a:avLst/>
          </a:prstGeom>
          <a:gradFill flip="none" rotWithShape="1">
            <a:gsLst>
              <a:gs pos="48000">
                <a:schemeClr val="tx1">
                  <a:alpha val="24000"/>
                </a:schemeClr>
              </a:gs>
              <a:gs pos="85000">
                <a:schemeClr val="tx1">
                  <a:alpha val="45000"/>
                </a:schemeClr>
              </a:gs>
              <a:gs pos="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6F3D745-3818-42C6-ADF6-0B600FF14677}"/>
              </a:ext>
            </a:extLst>
          </p:cNvPr>
          <p:cNvSpPr>
            <a:spLocks noGrp="1"/>
          </p:cNvSpPr>
          <p:nvPr>
            <p:ph type="ctrTitle"/>
          </p:nvPr>
        </p:nvSpPr>
        <p:spPr>
          <a:xfrm>
            <a:off x="5317588" y="643467"/>
            <a:ext cx="6230947" cy="3569242"/>
          </a:xfrm>
        </p:spPr>
        <p:txBody>
          <a:bodyPr anchor="t">
            <a:normAutofit/>
          </a:bodyPr>
          <a:lstStyle/>
          <a:p>
            <a:pPr algn="r"/>
            <a:r>
              <a:rPr lang="nl-NL" dirty="0">
                <a:solidFill>
                  <a:schemeClr val="bg1"/>
                </a:solidFill>
              </a:rPr>
              <a:t>Hoofdstuk 11</a:t>
            </a:r>
          </a:p>
        </p:txBody>
      </p:sp>
      <p:sp>
        <p:nvSpPr>
          <p:cNvPr id="3" name="Ondertitel 2">
            <a:extLst>
              <a:ext uri="{FF2B5EF4-FFF2-40B4-BE49-F238E27FC236}">
                <a16:creationId xmlns:a16="http://schemas.microsoft.com/office/drawing/2014/main" id="{034DAE80-4EAC-405B-926C-7CBE32F5393D}"/>
              </a:ext>
            </a:extLst>
          </p:cNvPr>
          <p:cNvSpPr>
            <a:spLocks noGrp="1"/>
          </p:cNvSpPr>
          <p:nvPr>
            <p:ph type="subTitle" idx="1"/>
          </p:nvPr>
        </p:nvSpPr>
        <p:spPr>
          <a:xfrm>
            <a:off x="6099055" y="4551035"/>
            <a:ext cx="5449479" cy="1920240"/>
          </a:xfrm>
        </p:spPr>
        <p:txBody>
          <a:bodyPr anchor="b">
            <a:normAutofit/>
          </a:bodyPr>
          <a:lstStyle/>
          <a:p>
            <a:pPr algn="r"/>
            <a:r>
              <a:rPr lang="nl-NL" dirty="0">
                <a:solidFill>
                  <a:schemeClr val="bg1"/>
                </a:solidFill>
              </a:rPr>
              <a:t>Paragraaf 11.5</a:t>
            </a:r>
          </a:p>
        </p:txBody>
      </p:sp>
    </p:spTree>
    <p:extLst>
      <p:ext uri="{BB962C8B-B14F-4D97-AF65-F5344CB8AC3E}">
        <p14:creationId xmlns:p14="http://schemas.microsoft.com/office/powerpoint/2010/main" val="1003900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65700C-0E5F-48EE-AC25-98B5215A54A1}"/>
              </a:ext>
            </a:extLst>
          </p:cNvPr>
          <p:cNvSpPr>
            <a:spLocks noGrp="1"/>
          </p:cNvSpPr>
          <p:nvPr>
            <p:ph type="title"/>
          </p:nvPr>
        </p:nvSpPr>
        <p:spPr/>
        <p:txBody>
          <a:bodyPr/>
          <a:lstStyle/>
          <a:p>
            <a:r>
              <a:rPr lang="nl-NL" dirty="0"/>
              <a:t>Oefenen</a:t>
            </a:r>
          </a:p>
        </p:txBody>
      </p:sp>
      <mc:AlternateContent xmlns:mc="http://schemas.openxmlformats.org/markup-compatibility/2006">
        <mc:Choice xmlns:a14="http://schemas.microsoft.com/office/drawing/2010/main" Requires="a14">
          <p:sp>
            <p:nvSpPr>
              <p:cNvPr id="3" name="Tijdelijke aanduiding voor inhoud 2">
                <a:extLst>
                  <a:ext uri="{FF2B5EF4-FFF2-40B4-BE49-F238E27FC236}">
                    <a16:creationId xmlns:a16="http://schemas.microsoft.com/office/drawing/2014/main" id="{3EBA0B83-E51B-4C48-BBBA-547DF6DC40EB}"/>
                  </a:ext>
                </a:extLst>
              </p:cNvPr>
              <p:cNvSpPr>
                <a:spLocks noGrp="1"/>
              </p:cNvSpPr>
              <p:nvPr>
                <p:ph idx="1"/>
              </p:nvPr>
            </p:nvSpPr>
            <p:spPr>
              <a:xfrm>
                <a:off x="838200" y="1825624"/>
                <a:ext cx="5257800" cy="4879975"/>
              </a:xfrm>
            </p:spPr>
            <p:txBody>
              <a:bodyPr>
                <a:normAutofit/>
              </a:bodyPr>
              <a:lstStyle/>
              <a:p>
                <a:r>
                  <a:rPr lang="nl-NL" sz="2000" dirty="0"/>
                  <a:t>Los de volgende vergelijkingen op</a:t>
                </a:r>
              </a:p>
              <a:p>
                <a:pPr marL="0" indent="0">
                  <a:buNone/>
                </a:pPr>
                <a:r>
                  <a:rPr lang="nl-NL" sz="2000" dirty="0">
                    <a:solidFill>
                      <a:srgbClr val="0070C0"/>
                    </a:solidFill>
                  </a:rPr>
                  <a:t>a. </a:t>
                </a:r>
              </a:p>
              <a:p>
                <a:pPr marL="0" indent="0">
                  <a:buNone/>
                </a:pPr>
                <a:r>
                  <a:rPr lang="nl-NL" sz="2000" dirty="0">
                    <a:solidFill>
                      <a:srgbClr val="0070C0"/>
                    </a:solidFill>
                  </a:rPr>
                  <a:t>x² - 9 = 0</a:t>
                </a:r>
              </a:p>
              <a:p>
                <a:pPr marL="0" indent="0">
                  <a:buNone/>
                </a:pPr>
                <a:r>
                  <a:rPr lang="nl-NL" sz="2000" dirty="0"/>
                  <a:t>         +9       +9</a:t>
                </a:r>
              </a:p>
              <a:p>
                <a:pPr marL="0" indent="0">
                  <a:buNone/>
                </a:pPr>
                <a:r>
                  <a:rPr lang="nl-NL" sz="2000" dirty="0">
                    <a:solidFill>
                      <a:srgbClr val="0070C0"/>
                    </a:solidFill>
                  </a:rPr>
                  <a:t>x²   = 9</a:t>
                </a:r>
              </a:p>
              <a:p>
                <a:pPr marL="0" indent="0">
                  <a:buNone/>
                </a:pPr>
                <a:r>
                  <a:rPr lang="nl-NL" sz="2000" dirty="0">
                    <a:solidFill>
                      <a:srgbClr val="0070C0"/>
                    </a:solidFill>
                  </a:rPr>
                  <a:t>X = </a:t>
                </a:r>
                <a14:m>
                  <m:oMath xmlns:m="http://schemas.openxmlformats.org/officeDocument/2006/math">
                    <m:rad>
                      <m:radPr>
                        <m:degHide m:val="on"/>
                        <m:ctrlPr>
                          <a:rPr lang="nl-NL" sz="2000" i="1" smtClean="0">
                            <a:solidFill>
                              <a:srgbClr val="0070C0"/>
                            </a:solidFill>
                            <a:latin typeface="Cambria Math" panose="02040503050406030204" pitchFamily="18" charset="0"/>
                          </a:rPr>
                        </m:ctrlPr>
                      </m:radPr>
                      <m:deg/>
                      <m:e>
                        <m:r>
                          <a:rPr lang="nl-NL" sz="2000" b="0" i="1" smtClean="0">
                            <a:solidFill>
                              <a:srgbClr val="0070C0"/>
                            </a:solidFill>
                            <a:latin typeface="Cambria Math" panose="02040503050406030204" pitchFamily="18" charset="0"/>
                          </a:rPr>
                          <m:t>9</m:t>
                        </m:r>
                      </m:e>
                    </m:rad>
                  </m:oMath>
                </a14:m>
                <a:r>
                  <a:rPr lang="nl-NL" sz="2000" dirty="0">
                    <a:solidFill>
                      <a:srgbClr val="0070C0"/>
                    </a:solidFill>
                  </a:rPr>
                  <a:t>		v	x = -</a:t>
                </a:r>
                <a14:m>
                  <m:oMath xmlns:m="http://schemas.openxmlformats.org/officeDocument/2006/math">
                    <m:rad>
                      <m:radPr>
                        <m:degHide m:val="on"/>
                        <m:ctrlPr>
                          <a:rPr lang="nl-NL" sz="2000" i="1">
                            <a:solidFill>
                              <a:srgbClr val="0070C0"/>
                            </a:solidFill>
                            <a:latin typeface="Cambria Math" panose="02040503050406030204" pitchFamily="18" charset="0"/>
                          </a:rPr>
                        </m:ctrlPr>
                      </m:radPr>
                      <m:deg/>
                      <m:e>
                        <m:r>
                          <a:rPr lang="nl-NL" sz="2000" i="1">
                            <a:solidFill>
                              <a:srgbClr val="0070C0"/>
                            </a:solidFill>
                            <a:latin typeface="Cambria Math" panose="02040503050406030204" pitchFamily="18" charset="0"/>
                          </a:rPr>
                          <m:t>9</m:t>
                        </m:r>
                      </m:e>
                    </m:rad>
                  </m:oMath>
                </a14:m>
                <a:r>
                  <a:rPr lang="nl-NL" sz="2000" dirty="0">
                    <a:solidFill>
                      <a:srgbClr val="0070C0"/>
                    </a:solidFill>
                  </a:rPr>
                  <a:t>	</a:t>
                </a:r>
              </a:p>
              <a:p>
                <a:pPr marL="0" indent="0">
                  <a:buNone/>
                </a:pPr>
                <a:r>
                  <a:rPr lang="nl-NL" sz="2000" dirty="0">
                    <a:solidFill>
                      <a:srgbClr val="0070C0"/>
                    </a:solidFill>
                  </a:rPr>
                  <a:t>x = 3		v	x = -3</a:t>
                </a:r>
              </a:p>
              <a:p>
                <a:pPr marL="0" indent="0">
                  <a:buNone/>
                </a:pPr>
                <a:endParaRPr lang="nl-NL" sz="2000" dirty="0">
                  <a:solidFill>
                    <a:srgbClr val="0070C0"/>
                  </a:solidFill>
                </a:endParaRPr>
              </a:p>
              <a:p>
                <a:pPr marL="0" indent="0">
                  <a:buNone/>
                </a:pPr>
                <a:endParaRPr lang="nl-NL" sz="2000" dirty="0">
                  <a:solidFill>
                    <a:srgbClr val="0070C0"/>
                  </a:solidFill>
                </a:endParaRPr>
              </a:p>
              <a:p>
                <a:pPr marL="0" indent="0">
                  <a:buNone/>
                </a:pPr>
                <a:endParaRPr lang="nl-NL" sz="2000" dirty="0">
                  <a:solidFill>
                    <a:srgbClr val="0070C0"/>
                  </a:solidFill>
                </a:endParaRPr>
              </a:p>
              <a:p>
                <a:pPr marL="0" indent="0">
                  <a:buNone/>
                </a:pPr>
                <a:endParaRPr lang="nl-NL" sz="2000" dirty="0">
                  <a:solidFill>
                    <a:srgbClr val="0070C0"/>
                  </a:solidFill>
                </a:endParaRPr>
              </a:p>
              <a:p>
                <a:pPr marL="0" indent="0">
                  <a:buNone/>
                </a:pPr>
                <a:r>
                  <a:rPr lang="nl-NL" sz="1600" dirty="0">
                    <a:solidFill>
                      <a:srgbClr val="0070C0"/>
                    </a:solidFill>
                  </a:rPr>
                  <a:t>(Het blauwe deel </a:t>
                </a:r>
                <a:r>
                  <a:rPr lang="nl-NL" sz="1600" b="1" dirty="0">
                    <a:solidFill>
                      <a:srgbClr val="0070C0"/>
                    </a:solidFill>
                  </a:rPr>
                  <a:t>moet</a:t>
                </a:r>
                <a:r>
                  <a:rPr lang="nl-NL" sz="1600" dirty="0">
                    <a:solidFill>
                      <a:srgbClr val="0070C0"/>
                    </a:solidFill>
                  </a:rPr>
                  <a:t> ik in je schrift zien)</a:t>
                </a:r>
              </a:p>
            </p:txBody>
          </p:sp>
        </mc:Choice>
        <mc:Fallback>
          <p:sp>
            <p:nvSpPr>
              <p:cNvPr id="3" name="Tijdelijke aanduiding voor inhoud 2">
                <a:extLst>
                  <a:ext uri="{FF2B5EF4-FFF2-40B4-BE49-F238E27FC236}">
                    <a16:creationId xmlns:a16="http://schemas.microsoft.com/office/drawing/2014/main" id="{3EBA0B83-E51B-4C48-BBBA-547DF6DC40EB}"/>
                  </a:ext>
                </a:extLst>
              </p:cNvPr>
              <p:cNvSpPr>
                <a:spLocks noGrp="1" noRot="1" noChangeAspect="1" noMove="1" noResize="1" noEditPoints="1" noAdjustHandles="1" noChangeArrowheads="1" noChangeShapeType="1" noTextEdit="1"/>
              </p:cNvSpPr>
              <p:nvPr>
                <p:ph idx="1"/>
              </p:nvPr>
            </p:nvSpPr>
            <p:spPr>
              <a:xfrm>
                <a:off x="838200" y="1825624"/>
                <a:ext cx="5257800" cy="4879975"/>
              </a:xfrm>
              <a:blipFill>
                <a:blip r:embed="rId2"/>
                <a:stretch>
                  <a:fillRect l="-1276" t="-1248"/>
                </a:stretch>
              </a:blipFill>
            </p:spPr>
            <p:txBody>
              <a:bodyPr/>
              <a:lstStyle/>
              <a:p>
                <a:r>
                  <a:rPr lang="nl-NL">
                    <a:noFill/>
                  </a:rPr>
                  <a:t> </a:t>
                </a:r>
              </a:p>
            </p:txBody>
          </p:sp>
        </mc:Fallback>
      </mc:AlternateContent>
      <mc:AlternateContent xmlns:mc="http://schemas.openxmlformats.org/markup-compatibility/2006">
        <mc:Choice xmlns:a14="http://schemas.microsoft.com/office/drawing/2010/main" Requires="a14">
          <p:sp>
            <p:nvSpPr>
              <p:cNvPr id="4" name="Tekstvak 3">
                <a:extLst>
                  <a:ext uri="{FF2B5EF4-FFF2-40B4-BE49-F238E27FC236}">
                    <a16:creationId xmlns:a16="http://schemas.microsoft.com/office/drawing/2014/main" id="{A9551E1C-5232-449A-AD1B-B853E1EC52DE}"/>
                  </a:ext>
                </a:extLst>
              </p:cNvPr>
              <p:cNvSpPr txBox="1"/>
              <p:nvPr/>
            </p:nvSpPr>
            <p:spPr>
              <a:xfrm>
                <a:off x="6414052" y="1288889"/>
                <a:ext cx="5075583" cy="2057423"/>
              </a:xfrm>
              <a:prstGeom prst="rect">
                <a:avLst/>
              </a:prstGeom>
              <a:noFill/>
            </p:spPr>
            <p:txBody>
              <a:bodyPr wrap="square" rtlCol="0">
                <a:spAutoFit/>
              </a:bodyPr>
              <a:lstStyle/>
              <a:p>
                <a:r>
                  <a:rPr lang="nl-NL" dirty="0">
                    <a:solidFill>
                      <a:srgbClr val="0070C0"/>
                    </a:solidFill>
                  </a:rPr>
                  <a:t>b.    </a:t>
                </a:r>
              </a:p>
              <a:p>
                <a:r>
                  <a:rPr lang="nl-NL" dirty="0">
                    <a:solidFill>
                      <a:srgbClr val="0070C0"/>
                    </a:solidFill>
                  </a:rPr>
                  <a:t>(x – 4)² = 81</a:t>
                </a:r>
              </a:p>
              <a:p>
                <a:r>
                  <a:rPr lang="nl-NL" dirty="0">
                    <a:solidFill>
                      <a:srgbClr val="0070C0"/>
                    </a:solidFill>
                  </a:rPr>
                  <a:t>x – 4 = </a:t>
                </a:r>
                <a14:m>
                  <m:oMath xmlns:m="http://schemas.openxmlformats.org/officeDocument/2006/math">
                    <m:rad>
                      <m:radPr>
                        <m:degHide m:val="on"/>
                        <m:ctrlPr>
                          <a:rPr lang="nl-NL" i="1" smtClean="0">
                            <a:solidFill>
                              <a:srgbClr val="0070C0"/>
                            </a:solidFill>
                            <a:latin typeface="Cambria Math" panose="02040503050406030204" pitchFamily="18" charset="0"/>
                          </a:rPr>
                        </m:ctrlPr>
                      </m:radPr>
                      <m:deg/>
                      <m:e>
                        <m:r>
                          <a:rPr lang="nl-NL" b="0" i="1" smtClean="0">
                            <a:solidFill>
                              <a:srgbClr val="0070C0"/>
                            </a:solidFill>
                            <a:latin typeface="Cambria Math" panose="02040503050406030204" pitchFamily="18" charset="0"/>
                          </a:rPr>
                          <m:t>81</m:t>
                        </m:r>
                      </m:e>
                    </m:rad>
                  </m:oMath>
                </a14:m>
                <a:r>
                  <a:rPr lang="nl-NL" dirty="0">
                    <a:solidFill>
                      <a:srgbClr val="0070C0"/>
                    </a:solidFill>
                  </a:rPr>
                  <a:t> 	v	x – 4 = -</a:t>
                </a:r>
                <a14:m>
                  <m:oMath xmlns:m="http://schemas.openxmlformats.org/officeDocument/2006/math">
                    <m:rad>
                      <m:radPr>
                        <m:degHide m:val="on"/>
                        <m:ctrlPr>
                          <a:rPr lang="nl-NL" i="1" smtClean="0">
                            <a:solidFill>
                              <a:srgbClr val="0070C0"/>
                            </a:solidFill>
                            <a:latin typeface="Cambria Math" panose="02040503050406030204" pitchFamily="18" charset="0"/>
                          </a:rPr>
                        </m:ctrlPr>
                      </m:radPr>
                      <m:deg/>
                      <m:e>
                        <m:r>
                          <a:rPr lang="nl-NL" b="0" i="1" smtClean="0">
                            <a:solidFill>
                              <a:srgbClr val="0070C0"/>
                            </a:solidFill>
                            <a:latin typeface="Cambria Math" panose="02040503050406030204" pitchFamily="18" charset="0"/>
                          </a:rPr>
                          <m:t>81</m:t>
                        </m:r>
                      </m:e>
                    </m:rad>
                  </m:oMath>
                </a14:m>
                <a:endParaRPr lang="nl-NL" dirty="0">
                  <a:solidFill>
                    <a:srgbClr val="0070C0"/>
                  </a:solidFill>
                </a:endParaRPr>
              </a:p>
              <a:p>
                <a:r>
                  <a:rPr lang="nl-NL" dirty="0">
                    <a:solidFill>
                      <a:srgbClr val="0070C0"/>
                    </a:solidFill>
                  </a:rPr>
                  <a:t>x – 4 = 9		v	x – 4 = -9</a:t>
                </a:r>
              </a:p>
              <a:p>
                <a:r>
                  <a:rPr lang="nl-NL" dirty="0"/>
                  <a:t>  +4      +4		    +4      +4</a:t>
                </a:r>
              </a:p>
              <a:p>
                <a:r>
                  <a:rPr lang="nl-NL" dirty="0">
                    <a:solidFill>
                      <a:srgbClr val="0070C0"/>
                    </a:solidFill>
                  </a:rPr>
                  <a:t>x = 13		v	x = -5</a:t>
                </a:r>
              </a:p>
              <a:p>
                <a:endParaRPr lang="nl-NL" dirty="0"/>
              </a:p>
            </p:txBody>
          </p:sp>
        </mc:Choice>
        <mc:Fallback>
          <p:sp>
            <p:nvSpPr>
              <p:cNvPr id="4" name="Tekstvak 3">
                <a:extLst>
                  <a:ext uri="{FF2B5EF4-FFF2-40B4-BE49-F238E27FC236}">
                    <a16:creationId xmlns:a16="http://schemas.microsoft.com/office/drawing/2014/main" id="{A9551E1C-5232-449A-AD1B-B853E1EC52DE}"/>
                  </a:ext>
                </a:extLst>
              </p:cNvPr>
              <p:cNvSpPr txBox="1">
                <a:spLocks noRot="1" noChangeAspect="1" noMove="1" noResize="1" noEditPoints="1" noAdjustHandles="1" noChangeArrowheads="1" noChangeShapeType="1" noTextEdit="1"/>
              </p:cNvSpPr>
              <p:nvPr/>
            </p:nvSpPr>
            <p:spPr>
              <a:xfrm>
                <a:off x="6414052" y="1288889"/>
                <a:ext cx="5075583" cy="2057423"/>
              </a:xfrm>
              <a:prstGeom prst="rect">
                <a:avLst/>
              </a:prstGeom>
              <a:blipFill>
                <a:blip r:embed="rId3"/>
                <a:stretch>
                  <a:fillRect l="-960" t="-1183"/>
                </a:stretch>
              </a:blipFill>
            </p:spPr>
            <p:txBody>
              <a:bodyPr/>
              <a:lstStyle/>
              <a:p>
                <a:r>
                  <a:rPr lang="nl-NL">
                    <a:noFill/>
                  </a:rPr>
                  <a:t> </a:t>
                </a:r>
              </a:p>
            </p:txBody>
          </p:sp>
        </mc:Fallback>
      </mc:AlternateContent>
      <mc:AlternateContent xmlns:mc="http://schemas.openxmlformats.org/markup-compatibility/2006">
        <mc:Choice xmlns:a14="http://schemas.microsoft.com/office/drawing/2010/main" Requires="a14">
          <p:sp>
            <p:nvSpPr>
              <p:cNvPr id="5" name="Tekstvak 4">
                <a:extLst>
                  <a:ext uri="{FF2B5EF4-FFF2-40B4-BE49-F238E27FC236}">
                    <a16:creationId xmlns:a16="http://schemas.microsoft.com/office/drawing/2014/main" id="{5AB29474-AD05-4F16-BACD-239529EFED0C}"/>
                  </a:ext>
                </a:extLst>
              </p:cNvPr>
              <p:cNvSpPr txBox="1"/>
              <p:nvPr/>
            </p:nvSpPr>
            <p:spPr>
              <a:xfrm>
                <a:off x="6414052" y="3314641"/>
                <a:ext cx="4744278" cy="2337178"/>
              </a:xfrm>
              <a:prstGeom prst="rect">
                <a:avLst/>
              </a:prstGeom>
              <a:noFill/>
            </p:spPr>
            <p:txBody>
              <a:bodyPr wrap="square" rtlCol="0">
                <a:spAutoFit/>
              </a:bodyPr>
              <a:lstStyle/>
              <a:p>
                <a:r>
                  <a:rPr lang="nl-NL" dirty="0">
                    <a:solidFill>
                      <a:srgbClr val="0070C0"/>
                    </a:solidFill>
                  </a:rPr>
                  <a:t>c. </a:t>
                </a:r>
              </a:p>
              <a:p>
                <a:r>
                  <a:rPr lang="nl-NL" dirty="0">
                    <a:solidFill>
                      <a:srgbClr val="0070C0"/>
                    </a:solidFill>
                  </a:rPr>
                  <a:t>(x + 2)² - 25 = 0</a:t>
                </a:r>
              </a:p>
              <a:p>
                <a:r>
                  <a:rPr lang="nl-NL" dirty="0"/>
                  <a:t>           +25     +25</a:t>
                </a:r>
              </a:p>
              <a:p>
                <a:r>
                  <a:rPr lang="nl-NL" dirty="0">
                    <a:solidFill>
                      <a:srgbClr val="0070C0"/>
                    </a:solidFill>
                  </a:rPr>
                  <a:t>(x + 2)² = 25</a:t>
                </a:r>
              </a:p>
              <a:p>
                <a:r>
                  <a:rPr lang="nl-NL" dirty="0">
                    <a:solidFill>
                      <a:srgbClr val="0070C0"/>
                    </a:solidFill>
                  </a:rPr>
                  <a:t>x + 2 = </a:t>
                </a:r>
                <a14:m>
                  <m:oMath xmlns:m="http://schemas.openxmlformats.org/officeDocument/2006/math">
                    <m:rad>
                      <m:radPr>
                        <m:degHide m:val="on"/>
                        <m:ctrlPr>
                          <a:rPr lang="nl-NL" i="1">
                            <a:solidFill>
                              <a:srgbClr val="0070C0"/>
                            </a:solidFill>
                            <a:latin typeface="Cambria Math" panose="02040503050406030204" pitchFamily="18" charset="0"/>
                          </a:rPr>
                        </m:ctrlPr>
                      </m:radPr>
                      <m:deg/>
                      <m:e>
                        <m:r>
                          <a:rPr lang="nl-NL" b="0" i="1" smtClean="0">
                            <a:solidFill>
                              <a:srgbClr val="0070C0"/>
                            </a:solidFill>
                            <a:latin typeface="Cambria Math" panose="02040503050406030204" pitchFamily="18" charset="0"/>
                          </a:rPr>
                          <m:t>25</m:t>
                        </m:r>
                      </m:e>
                    </m:rad>
                  </m:oMath>
                </a14:m>
                <a:r>
                  <a:rPr lang="nl-NL" dirty="0">
                    <a:solidFill>
                      <a:srgbClr val="0070C0"/>
                    </a:solidFill>
                  </a:rPr>
                  <a:t> 	v	x + 2 = - </a:t>
                </a:r>
                <a14:m>
                  <m:oMath xmlns:m="http://schemas.openxmlformats.org/officeDocument/2006/math">
                    <m:rad>
                      <m:radPr>
                        <m:degHide m:val="on"/>
                        <m:ctrlPr>
                          <a:rPr lang="nl-NL" i="1">
                            <a:solidFill>
                              <a:srgbClr val="0070C0"/>
                            </a:solidFill>
                            <a:latin typeface="Cambria Math" panose="02040503050406030204" pitchFamily="18" charset="0"/>
                          </a:rPr>
                        </m:ctrlPr>
                      </m:radPr>
                      <m:deg/>
                      <m:e>
                        <m:r>
                          <a:rPr lang="nl-NL" i="1">
                            <a:solidFill>
                              <a:srgbClr val="0070C0"/>
                            </a:solidFill>
                            <a:latin typeface="Cambria Math" panose="02040503050406030204" pitchFamily="18" charset="0"/>
                          </a:rPr>
                          <m:t>25</m:t>
                        </m:r>
                      </m:e>
                    </m:rad>
                  </m:oMath>
                </a14:m>
                <a:r>
                  <a:rPr lang="nl-NL" dirty="0">
                    <a:solidFill>
                      <a:srgbClr val="0070C0"/>
                    </a:solidFill>
                  </a:rPr>
                  <a:t> </a:t>
                </a:r>
              </a:p>
              <a:p>
                <a:r>
                  <a:rPr lang="nl-NL" dirty="0">
                    <a:solidFill>
                      <a:srgbClr val="0070C0"/>
                    </a:solidFill>
                  </a:rPr>
                  <a:t>x + 2 = 5		v	x + 2 = -5</a:t>
                </a:r>
              </a:p>
              <a:p>
                <a:r>
                  <a:rPr lang="nl-NL" dirty="0"/>
                  <a:t>  -2        -2		    -2      -2</a:t>
                </a:r>
              </a:p>
              <a:p>
                <a:r>
                  <a:rPr lang="nl-NL" dirty="0">
                    <a:solidFill>
                      <a:srgbClr val="0070C0"/>
                    </a:solidFill>
                  </a:rPr>
                  <a:t>x = 3		v	x = -7</a:t>
                </a:r>
              </a:p>
            </p:txBody>
          </p:sp>
        </mc:Choice>
        <mc:Fallback>
          <p:sp>
            <p:nvSpPr>
              <p:cNvPr id="5" name="Tekstvak 4">
                <a:extLst>
                  <a:ext uri="{FF2B5EF4-FFF2-40B4-BE49-F238E27FC236}">
                    <a16:creationId xmlns:a16="http://schemas.microsoft.com/office/drawing/2014/main" id="{5AB29474-AD05-4F16-BACD-239529EFED0C}"/>
                  </a:ext>
                </a:extLst>
              </p:cNvPr>
              <p:cNvSpPr txBox="1">
                <a:spLocks noRot="1" noChangeAspect="1" noMove="1" noResize="1" noEditPoints="1" noAdjustHandles="1" noChangeArrowheads="1" noChangeShapeType="1" noTextEdit="1"/>
              </p:cNvSpPr>
              <p:nvPr/>
            </p:nvSpPr>
            <p:spPr>
              <a:xfrm>
                <a:off x="6414052" y="3314641"/>
                <a:ext cx="4744278" cy="2337178"/>
              </a:xfrm>
              <a:prstGeom prst="rect">
                <a:avLst/>
              </a:prstGeom>
              <a:blipFill>
                <a:blip r:embed="rId4"/>
                <a:stretch>
                  <a:fillRect l="-1028" t="-1305" b="-3655"/>
                </a:stretch>
              </a:blipFill>
            </p:spPr>
            <p:txBody>
              <a:bodyPr/>
              <a:lstStyle/>
              <a:p>
                <a:r>
                  <a:rPr lang="nl-NL">
                    <a:noFill/>
                  </a:rPr>
                  <a:t> </a:t>
                </a:r>
              </a:p>
            </p:txBody>
          </p:sp>
        </mc:Fallback>
      </mc:AlternateContent>
    </p:spTree>
    <p:extLst>
      <p:ext uri="{BB962C8B-B14F-4D97-AF65-F5344CB8AC3E}">
        <p14:creationId xmlns:p14="http://schemas.microsoft.com/office/powerpoint/2010/main" val="2883945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D2D42D-CBED-4D79-8478-FF59BE49C028}"/>
              </a:ext>
            </a:extLst>
          </p:cNvPr>
          <p:cNvSpPr>
            <a:spLocks noGrp="1"/>
          </p:cNvSpPr>
          <p:nvPr>
            <p:ph type="title"/>
          </p:nvPr>
        </p:nvSpPr>
        <p:spPr/>
        <p:txBody>
          <a:bodyPr/>
          <a:lstStyle/>
          <a:p>
            <a:r>
              <a:rPr lang="nl-NL" dirty="0"/>
              <a:t>Wat zijn we aan het doen ?</a:t>
            </a:r>
          </a:p>
        </p:txBody>
      </p:sp>
      <p:sp>
        <p:nvSpPr>
          <p:cNvPr id="3" name="Tijdelijke aanduiding voor inhoud 2">
            <a:extLst>
              <a:ext uri="{FF2B5EF4-FFF2-40B4-BE49-F238E27FC236}">
                <a16:creationId xmlns:a16="http://schemas.microsoft.com/office/drawing/2014/main" id="{0A1B2E80-CB5A-4494-9EC9-205260CA3678}"/>
              </a:ext>
            </a:extLst>
          </p:cNvPr>
          <p:cNvSpPr>
            <a:spLocks noGrp="1"/>
          </p:cNvSpPr>
          <p:nvPr>
            <p:ph idx="1"/>
          </p:nvPr>
        </p:nvSpPr>
        <p:spPr/>
        <p:txBody>
          <a:bodyPr>
            <a:normAutofit/>
          </a:bodyPr>
          <a:lstStyle/>
          <a:p>
            <a:r>
              <a:rPr lang="nl-NL" sz="2000" strike="sngStrike" dirty="0" err="1"/>
              <a:t>Geogebra</a:t>
            </a:r>
            <a:endParaRPr lang="nl-NL" sz="2000" strike="sngStrike" dirty="0"/>
          </a:p>
          <a:p>
            <a:endParaRPr lang="nl-NL" sz="2000" dirty="0"/>
          </a:p>
          <a:p>
            <a:r>
              <a:rPr lang="nl-NL" sz="2000" dirty="0"/>
              <a:t>We zijn de snijpunten met de x-as aan het berekenen</a:t>
            </a:r>
          </a:p>
          <a:p>
            <a:endParaRPr lang="nl-NL" sz="2000" dirty="0"/>
          </a:p>
          <a:p>
            <a:r>
              <a:rPr lang="nl-NL" sz="2000" dirty="0"/>
              <a:t>Dus bij het oplossen van een vergelijking, bereken je het x-coördinaat van het snijpunt met de x-as</a:t>
            </a:r>
          </a:p>
        </p:txBody>
      </p:sp>
    </p:spTree>
    <p:extLst>
      <p:ext uri="{BB962C8B-B14F-4D97-AF65-F5344CB8AC3E}">
        <p14:creationId xmlns:p14="http://schemas.microsoft.com/office/powerpoint/2010/main" val="11148260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D2D42D-CBED-4D79-8478-FF59BE49C028}"/>
              </a:ext>
            </a:extLst>
          </p:cNvPr>
          <p:cNvSpPr>
            <a:spLocks noGrp="1"/>
          </p:cNvSpPr>
          <p:nvPr>
            <p:ph type="title"/>
          </p:nvPr>
        </p:nvSpPr>
        <p:spPr/>
        <p:txBody>
          <a:bodyPr/>
          <a:lstStyle/>
          <a:p>
            <a:r>
              <a:rPr lang="nl-NL" dirty="0"/>
              <a:t>Wat zijn we aan het doen ?</a:t>
            </a:r>
          </a:p>
        </p:txBody>
      </p:sp>
      <p:sp>
        <p:nvSpPr>
          <p:cNvPr id="3" name="Tijdelijke aanduiding voor inhoud 2">
            <a:extLst>
              <a:ext uri="{FF2B5EF4-FFF2-40B4-BE49-F238E27FC236}">
                <a16:creationId xmlns:a16="http://schemas.microsoft.com/office/drawing/2014/main" id="{0A1B2E80-CB5A-4494-9EC9-205260CA3678}"/>
              </a:ext>
            </a:extLst>
          </p:cNvPr>
          <p:cNvSpPr>
            <a:spLocks noGrp="1"/>
          </p:cNvSpPr>
          <p:nvPr>
            <p:ph idx="1"/>
          </p:nvPr>
        </p:nvSpPr>
        <p:spPr>
          <a:xfrm>
            <a:off x="838200" y="1520824"/>
            <a:ext cx="10515600" cy="5118515"/>
          </a:xfrm>
        </p:spPr>
        <p:txBody>
          <a:bodyPr>
            <a:normAutofit/>
          </a:bodyPr>
          <a:lstStyle/>
          <a:p>
            <a:r>
              <a:rPr lang="nl-NL" sz="2000" dirty="0"/>
              <a:t>Vergelijking: De formule wordt gelijk gesteld aan iets</a:t>
            </a:r>
          </a:p>
          <a:p>
            <a:pPr marL="0" indent="0">
              <a:buNone/>
            </a:pPr>
            <a:r>
              <a:rPr lang="nl-NL" sz="2000" dirty="0"/>
              <a:t>	&gt;&gt; de y wordt ingevuld: y = 0</a:t>
            </a:r>
          </a:p>
          <a:p>
            <a:pPr marL="0" indent="0">
              <a:buNone/>
            </a:pPr>
            <a:r>
              <a:rPr lang="nl-NL" sz="2000" dirty="0"/>
              <a:t>Formule:	y = 2x² + 98x</a:t>
            </a:r>
          </a:p>
          <a:p>
            <a:pPr marL="0" indent="0">
              <a:buNone/>
            </a:pPr>
            <a:r>
              <a:rPr lang="nl-NL" sz="2000" dirty="0"/>
              <a:t>Vergelijking:	0 = 2x² + 98x		&gt;&gt;2x² + 98x = 0		      (Deze 2 zijn hetzelfde)</a:t>
            </a:r>
          </a:p>
          <a:p>
            <a:pPr marL="0" indent="0">
              <a:buNone/>
            </a:pPr>
            <a:r>
              <a:rPr lang="nl-NL" sz="2000" dirty="0"/>
              <a:t>Als van een punt het y-coördinaat 0 is, ligt het punt </a:t>
            </a:r>
            <a:r>
              <a:rPr lang="nl-NL" sz="2000" u="sng" dirty="0"/>
              <a:t>altijd</a:t>
            </a:r>
            <a:r>
              <a:rPr lang="nl-NL" sz="2000" dirty="0"/>
              <a:t> op de x-as</a:t>
            </a:r>
          </a:p>
          <a:p>
            <a:pPr marL="0" indent="0">
              <a:buNone/>
            </a:pPr>
            <a:r>
              <a:rPr lang="nl-NL" sz="2000" dirty="0"/>
              <a:t>Dus door de formule gelijk te stellen aan 0, bereken je de x-coördinaten van het snijpunt met de x-as</a:t>
            </a:r>
          </a:p>
          <a:p>
            <a:pPr marL="0" indent="0">
              <a:buNone/>
            </a:pPr>
            <a:endParaRPr lang="nl-NL" sz="2000" dirty="0"/>
          </a:p>
          <a:p>
            <a:pPr marL="0" indent="0">
              <a:buNone/>
            </a:pPr>
            <a:endParaRPr lang="nl-NL" sz="2000" dirty="0"/>
          </a:p>
        </p:txBody>
      </p:sp>
    </p:spTree>
    <p:extLst>
      <p:ext uri="{BB962C8B-B14F-4D97-AF65-F5344CB8AC3E}">
        <p14:creationId xmlns:p14="http://schemas.microsoft.com/office/powerpoint/2010/main" val="2294684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C305A8-0F8A-4C82-B8FC-C4EB4844E926}"/>
              </a:ext>
            </a:extLst>
          </p:cNvPr>
          <p:cNvSpPr>
            <a:spLocks noGrp="1"/>
          </p:cNvSpPr>
          <p:nvPr>
            <p:ph type="title"/>
          </p:nvPr>
        </p:nvSpPr>
        <p:spPr/>
        <p:txBody>
          <a:bodyPr/>
          <a:lstStyle/>
          <a:p>
            <a:r>
              <a:rPr lang="nl-NL" dirty="0"/>
              <a:t>Wat zijn we aan het doen ?</a:t>
            </a:r>
          </a:p>
        </p:txBody>
      </p:sp>
      <p:sp>
        <p:nvSpPr>
          <p:cNvPr id="3" name="Tijdelijke aanduiding voor inhoud 2">
            <a:extLst>
              <a:ext uri="{FF2B5EF4-FFF2-40B4-BE49-F238E27FC236}">
                <a16:creationId xmlns:a16="http://schemas.microsoft.com/office/drawing/2014/main" id="{6AAFE42B-96A8-4E43-94E1-6256A009F137}"/>
              </a:ext>
            </a:extLst>
          </p:cNvPr>
          <p:cNvSpPr>
            <a:spLocks noGrp="1"/>
          </p:cNvSpPr>
          <p:nvPr>
            <p:ph idx="1"/>
          </p:nvPr>
        </p:nvSpPr>
        <p:spPr>
          <a:xfrm>
            <a:off x="838200" y="2506662"/>
            <a:ext cx="10515600" cy="3364051"/>
          </a:xfrm>
        </p:spPr>
        <p:txBody>
          <a:bodyPr/>
          <a:lstStyle/>
          <a:p>
            <a:r>
              <a:rPr lang="nl-NL" sz="2000" dirty="0"/>
              <a:t>Bereken de snijpunten met de x-as</a:t>
            </a:r>
          </a:p>
          <a:p>
            <a:pPr marL="0" indent="0">
              <a:buNone/>
            </a:pPr>
            <a:r>
              <a:rPr lang="nl-NL" sz="2000" dirty="0"/>
              <a:t>y = x² - 15x + 14 </a:t>
            </a:r>
          </a:p>
          <a:p>
            <a:pPr marL="0" indent="0">
              <a:buNone/>
            </a:pPr>
            <a:r>
              <a:rPr lang="nl-NL" sz="2000" dirty="0"/>
              <a:t>1.   x² - 15x + 14 = 0	(Want snijpunt met de x-as is altijd y = 0)</a:t>
            </a:r>
          </a:p>
          <a:p>
            <a:pPr marL="0" indent="0">
              <a:buNone/>
            </a:pPr>
            <a:r>
              <a:rPr lang="nl-NL" sz="2000" dirty="0"/>
              <a:t>2.   &gt;&gt;Vergelijking met drietermen		&gt;&gt;Product: 14	Som: -15</a:t>
            </a:r>
          </a:p>
          <a:p>
            <a:pPr marL="0" indent="0">
              <a:buNone/>
            </a:pPr>
            <a:r>
              <a:rPr lang="nl-NL" sz="2000" dirty="0"/>
              <a:t>3.   (x – 14)(x – 1) = 0</a:t>
            </a:r>
          </a:p>
          <a:p>
            <a:pPr marL="0" indent="0">
              <a:buNone/>
            </a:pPr>
            <a:r>
              <a:rPr lang="nl-NL" sz="2000" dirty="0"/>
              <a:t>4.   x – 14 = 0 	v	x – 1 = 0</a:t>
            </a:r>
          </a:p>
          <a:p>
            <a:pPr marL="0" indent="0">
              <a:buNone/>
            </a:pPr>
            <a:r>
              <a:rPr lang="nl-NL" sz="2000" dirty="0"/>
              <a:t>      x = 14		v	x = 1</a:t>
            </a:r>
          </a:p>
        </p:txBody>
      </p:sp>
      <p:sp>
        <p:nvSpPr>
          <p:cNvPr id="4" name="Rechthoek 3">
            <a:extLst>
              <a:ext uri="{FF2B5EF4-FFF2-40B4-BE49-F238E27FC236}">
                <a16:creationId xmlns:a16="http://schemas.microsoft.com/office/drawing/2014/main" id="{388041F2-576E-45CB-9E5B-C0EDA95FEC17}"/>
              </a:ext>
            </a:extLst>
          </p:cNvPr>
          <p:cNvSpPr/>
          <p:nvPr/>
        </p:nvSpPr>
        <p:spPr>
          <a:xfrm>
            <a:off x="6904383" y="1389187"/>
            <a:ext cx="5062330" cy="1754326"/>
          </a:xfrm>
          <a:prstGeom prst="rect">
            <a:avLst/>
          </a:prstGeom>
          <a:ln>
            <a:solidFill>
              <a:schemeClr val="accent1"/>
            </a:solidFill>
            <a:prstDash val="dash"/>
          </a:ln>
        </p:spPr>
        <p:txBody>
          <a:bodyPr wrap="square">
            <a:spAutoFit/>
          </a:bodyPr>
          <a:lstStyle/>
          <a:p>
            <a:r>
              <a:rPr lang="nl-NL" u="sng" dirty="0"/>
              <a:t>Stappenplan snijpunten met x-as vinden</a:t>
            </a:r>
          </a:p>
          <a:p>
            <a:pPr marL="457200" indent="-457200">
              <a:buAutoNum type="arabicPeriod"/>
            </a:pPr>
            <a:r>
              <a:rPr lang="nl-NL" dirty="0"/>
              <a:t>Formule gelijkstellen aan 0</a:t>
            </a:r>
          </a:p>
          <a:p>
            <a:pPr marL="457200" indent="-457200">
              <a:buAutoNum type="arabicPeriod"/>
            </a:pPr>
            <a:r>
              <a:rPr lang="nl-NL" dirty="0"/>
              <a:t>Welk soort vergelijking is het ?</a:t>
            </a:r>
          </a:p>
          <a:p>
            <a:pPr marL="457200" indent="-457200">
              <a:buAutoNum type="arabicPeriod"/>
            </a:pPr>
            <a:r>
              <a:rPr lang="nl-NL" dirty="0"/>
              <a:t>Ontbinden in factoren</a:t>
            </a:r>
          </a:p>
          <a:p>
            <a:pPr marL="457200" indent="-457200">
              <a:buAutoNum type="arabicPeriod"/>
            </a:pPr>
            <a:r>
              <a:rPr lang="nl-NL" dirty="0"/>
              <a:t>Vergelijking oplossen	</a:t>
            </a:r>
          </a:p>
          <a:p>
            <a:pPr marL="457200" indent="-457200">
              <a:buAutoNum type="arabicPeriod"/>
            </a:pPr>
            <a:r>
              <a:rPr lang="nl-NL" dirty="0"/>
              <a:t>Coördinaten van het snijpunt noteren</a:t>
            </a:r>
          </a:p>
        </p:txBody>
      </p:sp>
    </p:spTree>
    <p:extLst>
      <p:ext uri="{BB962C8B-B14F-4D97-AF65-F5344CB8AC3E}">
        <p14:creationId xmlns:p14="http://schemas.microsoft.com/office/powerpoint/2010/main" val="3590300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286F82F-88E5-4BC1-8BD8-0BB5E95393DB}"/>
              </a:ext>
            </a:extLst>
          </p:cNvPr>
          <p:cNvSpPr>
            <a:spLocks noGrp="1"/>
          </p:cNvSpPr>
          <p:nvPr>
            <p:ph type="title"/>
          </p:nvPr>
        </p:nvSpPr>
        <p:spPr>
          <a:xfrm>
            <a:off x="6412091" y="501651"/>
            <a:ext cx="4395340" cy="783001"/>
          </a:xfrm>
        </p:spPr>
        <p:txBody>
          <a:bodyPr anchor="b">
            <a:normAutofit/>
          </a:bodyPr>
          <a:lstStyle/>
          <a:p>
            <a:r>
              <a:rPr lang="nl-NL" sz="4200" dirty="0"/>
              <a:t>Verhaaltjessom</a:t>
            </a:r>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Afbeelding 4" descr="Afbeelding met lot, groot, wit, man&#10;&#10;Automatisch gegenereerde beschrijving">
            <a:extLst>
              <a:ext uri="{FF2B5EF4-FFF2-40B4-BE49-F238E27FC236}">
                <a16:creationId xmlns:a16="http://schemas.microsoft.com/office/drawing/2014/main" id="{9F01A859-55E4-40DE-B687-8CC15B51AB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9143" y="1085994"/>
            <a:ext cx="5221625" cy="4712516"/>
          </a:xfrm>
          <a:prstGeom prst="rect">
            <a:avLst/>
          </a:prstGeom>
        </p:spPr>
      </p:pic>
      <p:sp>
        <p:nvSpPr>
          <p:cNvPr id="3" name="Tijdelijke aanduiding voor inhoud 2">
            <a:extLst>
              <a:ext uri="{FF2B5EF4-FFF2-40B4-BE49-F238E27FC236}">
                <a16:creationId xmlns:a16="http://schemas.microsoft.com/office/drawing/2014/main" id="{47814BB2-D1ED-45DD-9BD0-B549304E1877}"/>
              </a:ext>
            </a:extLst>
          </p:cNvPr>
          <p:cNvSpPr>
            <a:spLocks noGrp="1"/>
          </p:cNvSpPr>
          <p:nvPr>
            <p:ph idx="1"/>
          </p:nvPr>
        </p:nvSpPr>
        <p:spPr>
          <a:xfrm>
            <a:off x="6392400" y="1393898"/>
            <a:ext cx="4434721" cy="3710427"/>
          </a:xfrm>
        </p:spPr>
        <p:txBody>
          <a:bodyPr anchor="t">
            <a:normAutofit/>
          </a:bodyPr>
          <a:lstStyle/>
          <a:p>
            <a:r>
              <a:rPr lang="nl-NL" sz="1800" dirty="0"/>
              <a:t>In de Efteling staat de achtbaan de Baron. Na het los bungelen voor de vrije val, gaat de achtbaan een stuk onder de grond. Dit stuk van de achtbaan heeft de vorm van een dalparabool, zoals in de grafiek te zien is. De formule die bij dit stuk achtbaan hoort is: y = x² - 2x – 35</a:t>
            </a:r>
          </a:p>
          <a:p>
            <a:r>
              <a:rPr lang="nl-NL" sz="1800" dirty="0"/>
              <a:t>Bereken bij welke x de achtbaan onder de grond gaat</a:t>
            </a:r>
          </a:p>
        </p:txBody>
      </p:sp>
      <p:cxnSp>
        <p:nvCxnSpPr>
          <p:cNvPr id="14" name="Straight Connector 1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26359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07EA64-74A5-4EA4-BF32-90A39D138910}"/>
              </a:ext>
            </a:extLst>
          </p:cNvPr>
          <p:cNvSpPr>
            <a:spLocks noGrp="1"/>
          </p:cNvSpPr>
          <p:nvPr>
            <p:ph type="title"/>
          </p:nvPr>
        </p:nvSpPr>
        <p:spPr/>
        <p:txBody>
          <a:bodyPr/>
          <a:lstStyle/>
          <a:p>
            <a:r>
              <a:rPr lang="nl-NL" dirty="0"/>
              <a:t>Verhaaltjessom</a:t>
            </a:r>
          </a:p>
        </p:txBody>
      </p:sp>
      <p:pic>
        <p:nvPicPr>
          <p:cNvPr id="4" name="Afbeelding 3" descr="Afbeelding met lot, groot, wit, man&#10;&#10;Automatisch gegenereerde beschrijving">
            <a:extLst>
              <a:ext uri="{FF2B5EF4-FFF2-40B4-BE49-F238E27FC236}">
                <a16:creationId xmlns:a16="http://schemas.microsoft.com/office/drawing/2014/main" id="{FC5AED52-434F-4236-97A9-7D72234061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36372" y="365125"/>
            <a:ext cx="4365196" cy="3939589"/>
          </a:xfrm>
          <a:prstGeom prst="rect">
            <a:avLst/>
          </a:prstGeom>
        </p:spPr>
      </p:pic>
      <p:sp>
        <p:nvSpPr>
          <p:cNvPr id="5" name="Ovaal 4">
            <a:extLst>
              <a:ext uri="{FF2B5EF4-FFF2-40B4-BE49-F238E27FC236}">
                <a16:creationId xmlns:a16="http://schemas.microsoft.com/office/drawing/2014/main" id="{6D8B5FD3-3D81-473B-B766-BA5EEC454CC3}"/>
              </a:ext>
            </a:extLst>
          </p:cNvPr>
          <p:cNvSpPr/>
          <p:nvPr/>
        </p:nvSpPr>
        <p:spPr>
          <a:xfrm>
            <a:off x="8131126" y="2138289"/>
            <a:ext cx="661182" cy="604911"/>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Tijdelijke aanduiding voor inhoud 2">
            <a:extLst>
              <a:ext uri="{FF2B5EF4-FFF2-40B4-BE49-F238E27FC236}">
                <a16:creationId xmlns:a16="http://schemas.microsoft.com/office/drawing/2014/main" id="{A00C9277-3F06-44BF-B5DF-3A7213FF07D9}"/>
              </a:ext>
            </a:extLst>
          </p:cNvPr>
          <p:cNvSpPr>
            <a:spLocks noGrp="1"/>
          </p:cNvSpPr>
          <p:nvPr>
            <p:ph idx="1"/>
          </p:nvPr>
        </p:nvSpPr>
        <p:spPr>
          <a:xfrm>
            <a:off x="691868" y="1234873"/>
            <a:ext cx="6323178" cy="5623127"/>
          </a:xfrm>
        </p:spPr>
        <p:txBody>
          <a:bodyPr anchor="t">
            <a:normAutofit/>
          </a:bodyPr>
          <a:lstStyle/>
          <a:p>
            <a:r>
              <a:rPr lang="nl-NL" sz="1600" i="1" dirty="0"/>
              <a:t>In de Efteling staat de achtbaan de Baron. Na het los bungelen voor de vrije val, gaat de achtbaan een stuk onder de grond. Dit stuk van de achtbaan heeft de vorm van een dalparabool, zoals in de grafiek te zien is. De formule die bij dit stuk achtbaan hoort is:  y = x² - 2x – 35</a:t>
            </a:r>
          </a:p>
          <a:p>
            <a:r>
              <a:rPr lang="nl-NL" sz="1600" i="1" dirty="0"/>
              <a:t>Bereken bij welke x de achtbaan onder de grond gaat</a:t>
            </a:r>
          </a:p>
          <a:p>
            <a:pPr marL="0" indent="0">
              <a:buNone/>
            </a:pPr>
            <a:r>
              <a:rPr lang="nl-NL" sz="1800" dirty="0"/>
              <a:t>In de grafiek is te zien dat de achtbaan onder de grond gaat wanneer de lijn de x-as raakt.</a:t>
            </a:r>
          </a:p>
          <a:p>
            <a:pPr marL="0" indent="0">
              <a:buNone/>
            </a:pPr>
            <a:r>
              <a:rPr lang="nl-NL" sz="1800" dirty="0"/>
              <a:t>&gt;&gt;We zoeken het snijpunt met de x-as</a:t>
            </a:r>
          </a:p>
          <a:p>
            <a:pPr marL="342900" indent="-342900">
              <a:buAutoNum type="arabicPeriod"/>
            </a:pPr>
            <a:r>
              <a:rPr lang="nl-NL" sz="1800" dirty="0"/>
              <a:t>x² - 2x – 35 = 0</a:t>
            </a:r>
          </a:p>
          <a:p>
            <a:pPr marL="342900" indent="-342900">
              <a:buAutoNum type="arabicPeriod"/>
            </a:pPr>
            <a:r>
              <a:rPr lang="nl-NL" sz="1800" dirty="0"/>
              <a:t>&gt;&gt;Drie termen	Product: -35	Som: -2</a:t>
            </a:r>
          </a:p>
          <a:p>
            <a:pPr marL="342900" indent="-342900">
              <a:buAutoNum type="arabicPeriod"/>
            </a:pPr>
            <a:r>
              <a:rPr lang="nl-NL" sz="1800" dirty="0"/>
              <a:t>(x +5)(x-7) = 0</a:t>
            </a:r>
          </a:p>
          <a:p>
            <a:pPr marL="342900" indent="-342900">
              <a:buAutoNum type="arabicPeriod"/>
            </a:pPr>
            <a:r>
              <a:rPr lang="nl-NL" sz="1800" dirty="0"/>
              <a:t>x + 5 = 0	v	x – 7 = 0</a:t>
            </a:r>
          </a:p>
          <a:p>
            <a:pPr marL="0" indent="0">
              <a:buNone/>
            </a:pPr>
            <a:r>
              <a:rPr lang="nl-NL" sz="1800" dirty="0"/>
              <a:t>     x = -5		v	x = 7</a:t>
            </a:r>
          </a:p>
          <a:p>
            <a:pPr marL="0" indent="0">
              <a:buNone/>
            </a:pPr>
            <a:r>
              <a:rPr lang="nl-NL" sz="1800" dirty="0"/>
              <a:t>Dus de achtbaan gaat onder de grond bij x = -5</a:t>
            </a:r>
          </a:p>
        </p:txBody>
      </p:sp>
      <p:sp>
        <p:nvSpPr>
          <p:cNvPr id="8" name="Zon 7">
            <a:extLst>
              <a:ext uri="{FF2B5EF4-FFF2-40B4-BE49-F238E27FC236}">
                <a16:creationId xmlns:a16="http://schemas.microsoft.com/office/drawing/2014/main" id="{831FFD56-A200-47E5-AE8C-587A2F5BD7F5}"/>
              </a:ext>
            </a:extLst>
          </p:cNvPr>
          <p:cNvSpPr/>
          <p:nvPr/>
        </p:nvSpPr>
        <p:spPr>
          <a:xfrm>
            <a:off x="9787846" y="94417"/>
            <a:ext cx="1113183" cy="989017"/>
          </a:xfrm>
          <a:prstGeom prst="sun">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Wolk 6">
            <a:extLst>
              <a:ext uri="{FF2B5EF4-FFF2-40B4-BE49-F238E27FC236}">
                <a16:creationId xmlns:a16="http://schemas.microsoft.com/office/drawing/2014/main" id="{66D3D58B-01E7-4ECF-B499-72E509BCF8A8}"/>
              </a:ext>
            </a:extLst>
          </p:cNvPr>
          <p:cNvSpPr/>
          <p:nvPr/>
        </p:nvSpPr>
        <p:spPr>
          <a:xfrm>
            <a:off x="10280932" y="188393"/>
            <a:ext cx="1219200" cy="801066"/>
          </a:xfrm>
          <a:prstGeom prst="cloud">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cxnSp>
        <p:nvCxnSpPr>
          <p:cNvPr id="10" name="Rechte verbindingslijn 9">
            <a:extLst>
              <a:ext uri="{FF2B5EF4-FFF2-40B4-BE49-F238E27FC236}">
                <a16:creationId xmlns:a16="http://schemas.microsoft.com/office/drawing/2014/main" id="{E66F79D2-E7E8-400C-B555-A68C19FD502F}"/>
              </a:ext>
            </a:extLst>
          </p:cNvPr>
          <p:cNvCxnSpPr>
            <a:cxnSpLocks/>
          </p:cNvCxnSpPr>
          <p:nvPr/>
        </p:nvCxnSpPr>
        <p:spPr>
          <a:xfrm flipV="1">
            <a:off x="7536372" y="2401179"/>
            <a:ext cx="4523106" cy="1"/>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11" name="Rechthoek 10">
            <a:extLst>
              <a:ext uri="{FF2B5EF4-FFF2-40B4-BE49-F238E27FC236}">
                <a16:creationId xmlns:a16="http://schemas.microsoft.com/office/drawing/2014/main" id="{C72BAA68-B322-4B50-870F-F6DCA954E651}"/>
              </a:ext>
            </a:extLst>
          </p:cNvPr>
          <p:cNvSpPr/>
          <p:nvPr/>
        </p:nvSpPr>
        <p:spPr>
          <a:xfrm>
            <a:off x="7047667" y="4779254"/>
            <a:ext cx="5062330" cy="1754326"/>
          </a:xfrm>
          <a:prstGeom prst="rect">
            <a:avLst/>
          </a:prstGeom>
          <a:ln>
            <a:solidFill>
              <a:schemeClr val="accent1"/>
            </a:solidFill>
            <a:prstDash val="dash"/>
          </a:ln>
        </p:spPr>
        <p:txBody>
          <a:bodyPr wrap="square">
            <a:spAutoFit/>
          </a:bodyPr>
          <a:lstStyle/>
          <a:p>
            <a:r>
              <a:rPr lang="nl-NL" u="sng" dirty="0"/>
              <a:t>Stappenplan snijpunten met x-as vinden</a:t>
            </a:r>
          </a:p>
          <a:p>
            <a:pPr marL="457200" indent="-457200">
              <a:buAutoNum type="arabicPeriod"/>
            </a:pPr>
            <a:r>
              <a:rPr lang="nl-NL" dirty="0"/>
              <a:t>Formule gelijkstellen aan 0</a:t>
            </a:r>
          </a:p>
          <a:p>
            <a:pPr marL="457200" indent="-457200">
              <a:buAutoNum type="arabicPeriod"/>
            </a:pPr>
            <a:r>
              <a:rPr lang="nl-NL" dirty="0"/>
              <a:t>Welk soort vergelijking is het ?</a:t>
            </a:r>
          </a:p>
          <a:p>
            <a:pPr marL="457200" indent="-457200">
              <a:buAutoNum type="arabicPeriod"/>
            </a:pPr>
            <a:r>
              <a:rPr lang="nl-NL" dirty="0"/>
              <a:t>Ontbinden in factoren</a:t>
            </a:r>
          </a:p>
          <a:p>
            <a:pPr marL="457200" indent="-457200">
              <a:buAutoNum type="arabicPeriod"/>
            </a:pPr>
            <a:r>
              <a:rPr lang="nl-NL" dirty="0"/>
              <a:t>Vergelijking oplossen	</a:t>
            </a:r>
          </a:p>
          <a:p>
            <a:pPr marL="457200" indent="-457200">
              <a:buAutoNum type="arabicPeriod"/>
            </a:pPr>
            <a:r>
              <a:rPr lang="nl-NL"/>
              <a:t>(Coördinaten </a:t>
            </a:r>
            <a:r>
              <a:rPr lang="nl-NL" dirty="0"/>
              <a:t>van het </a:t>
            </a:r>
            <a:r>
              <a:rPr lang="nl-NL"/>
              <a:t>snijpunt noteren)</a:t>
            </a:r>
            <a:endParaRPr lang="nl-NL" dirty="0"/>
          </a:p>
        </p:txBody>
      </p:sp>
    </p:spTree>
    <p:extLst>
      <p:ext uri="{BB962C8B-B14F-4D97-AF65-F5344CB8AC3E}">
        <p14:creationId xmlns:p14="http://schemas.microsoft.com/office/powerpoint/2010/main" val="3976540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A2C684-8C68-4757-931D-4FD8F6F596EB}"/>
              </a:ext>
            </a:extLst>
          </p:cNvPr>
          <p:cNvSpPr>
            <a:spLocks noGrp="1"/>
          </p:cNvSpPr>
          <p:nvPr>
            <p:ph type="title"/>
          </p:nvPr>
        </p:nvSpPr>
        <p:spPr/>
        <p:txBody>
          <a:bodyPr/>
          <a:lstStyle/>
          <a:p>
            <a:r>
              <a:rPr lang="nl-NL" dirty="0"/>
              <a:t>Huiswerk</a:t>
            </a:r>
          </a:p>
        </p:txBody>
      </p:sp>
      <p:sp>
        <p:nvSpPr>
          <p:cNvPr id="3" name="Tijdelijke aanduiding voor inhoud 2">
            <a:extLst>
              <a:ext uri="{FF2B5EF4-FFF2-40B4-BE49-F238E27FC236}">
                <a16:creationId xmlns:a16="http://schemas.microsoft.com/office/drawing/2014/main" id="{76EE9A86-F8C4-4E92-A963-1D8B6001089E}"/>
              </a:ext>
            </a:extLst>
          </p:cNvPr>
          <p:cNvSpPr>
            <a:spLocks noGrp="1"/>
          </p:cNvSpPr>
          <p:nvPr>
            <p:ph idx="1"/>
          </p:nvPr>
        </p:nvSpPr>
        <p:spPr/>
        <p:txBody>
          <a:bodyPr/>
          <a:lstStyle/>
          <a:p>
            <a:pPr marL="0" indent="0">
              <a:buNone/>
            </a:pPr>
            <a:r>
              <a:rPr lang="nl-NL" dirty="0"/>
              <a:t>Paragraaf 11.5:</a:t>
            </a:r>
          </a:p>
          <a:p>
            <a:r>
              <a:rPr lang="nl-NL" i="1" u="sng" dirty="0" err="1"/>
              <a:t>Mk</a:t>
            </a:r>
            <a:r>
              <a:rPr lang="nl-NL" i="1" u="sng" dirty="0"/>
              <a:t>: 39, 40, 42, 44</a:t>
            </a:r>
            <a:endParaRPr lang="nl-NL" dirty="0"/>
          </a:p>
          <a:p>
            <a:pPr marL="0" indent="0">
              <a:buNone/>
            </a:pPr>
            <a:r>
              <a:rPr lang="nl-NL" dirty="0"/>
              <a:t>Paragraaf 5.5 (</a:t>
            </a:r>
            <a:r>
              <a:rPr lang="nl-NL" b="1" dirty="0"/>
              <a:t>Boek 1</a:t>
            </a:r>
            <a:r>
              <a:rPr lang="nl-NL" dirty="0"/>
              <a:t>) :</a:t>
            </a:r>
          </a:p>
          <a:p>
            <a:r>
              <a:rPr lang="nl-NL" i="1" u="sng" dirty="0" err="1"/>
              <a:t>Mk</a:t>
            </a:r>
            <a:r>
              <a:rPr lang="nl-NL" i="1" u="sng" dirty="0"/>
              <a:t>: 34, 36</a:t>
            </a:r>
            <a:endParaRPr lang="nl-NL" dirty="0"/>
          </a:p>
        </p:txBody>
      </p:sp>
    </p:spTree>
    <p:extLst>
      <p:ext uri="{BB962C8B-B14F-4D97-AF65-F5344CB8AC3E}">
        <p14:creationId xmlns:p14="http://schemas.microsoft.com/office/powerpoint/2010/main" val="4189401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CB172B-0F93-4DDC-89AF-A94FABC36E53}"/>
              </a:ext>
            </a:extLst>
          </p:cNvPr>
          <p:cNvSpPr>
            <a:spLocks noGrp="1"/>
          </p:cNvSpPr>
          <p:nvPr>
            <p:ph type="title"/>
          </p:nvPr>
        </p:nvSpPr>
        <p:spPr/>
        <p:txBody>
          <a:bodyPr/>
          <a:lstStyle/>
          <a:p>
            <a:r>
              <a:rPr lang="nl-NL" dirty="0"/>
              <a:t>Wat gaan we doen ?</a:t>
            </a:r>
          </a:p>
        </p:txBody>
      </p:sp>
      <p:sp>
        <p:nvSpPr>
          <p:cNvPr id="3" name="Tijdelijke aanduiding voor inhoud 2">
            <a:extLst>
              <a:ext uri="{FF2B5EF4-FFF2-40B4-BE49-F238E27FC236}">
                <a16:creationId xmlns:a16="http://schemas.microsoft.com/office/drawing/2014/main" id="{C94FB8E3-6DAD-453E-B93C-B356417EB5D5}"/>
              </a:ext>
            </a:extLst>
          </p:cNvPr>
          <p:cNvSpPr>
            <a:spLocks noGrp="1"/>
          </p:cNvSpPr>
          <p:nvPr>
            <p:ph idx="1"/>
          </p:nvPr>
        </p:nvSpPr>
        <p:spPr/>
        <p:txBody>
          <a:bodyPr>
            <a:normAutofit/>
          </a:bodyPr>
          <a:lstStyle/>
          <a:p>
            <a:r>
              <a:rPr lang="nl-NL" sz="3200" dirty="0"/>
              <a:t>Kwadratische vergelijkingen oplossen</a:t>
            </a:r>
          </a:p>
          <a:p>
            <a:pPr lvl="1"/>
            <a:r>
              <a:rPr lang="nl-NL" sz="2800" dirty="0"/>
              <a:t>Soorten</a:t>
            </a:r>
          </a:p>
          <a:p>
            <a:pPr lvl="1"/>
            <a:r>
              <a:rPr lang="nl-NL" sz="2800" dirty="0"/>
              <a:t>Wat zijn we aan het doen ?</a:t>
            </a:r>
          </a:p>
          <a:p>
            <a:pPr lvl="1"/>
            <a:r>
              <a:rPr lang="nl-NL" sz="2800" dirty="0"/>
              <a:t>Verhaaltjessom</a:t>
            </a:r>
          </a:p>
          <a:p>
            <a:r>
              <a:rPr lang="nl-NL" sz="3200" dirty="0"/>
              <a:t>Huiswerk</a:t>
            </a:r>
          </a:p>
        </p:txBody>
      </p:sp>
    </p:spTree>
    <p:extLst>
      <p:ext uri="{BB962C8B-B14F-4D97-AF65-F5344CB8AC3E}">
        <p14:creationId xmlns:p14="http://schemas.microsoft.com/office/powerpoint/2010/main" val="2137590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5D31B6-C16F-420C-A1AF-1309668F6A85}"/>
              </a:ext>
            </a:extLst>
          </p:cNvPr>
          <p:cNvSpPr>
            <a:spLocks noGrp="1"/>
          </p:cNvSpPr>
          <p:nvPr>
            <p:ph type="title"/>
          </p:nvPr>
        </p:nvSpPr>
        <p:spPr/>
        <p:txBody>
          <a:bodyPr/>
          <a:lstStyle/>
          <a:p>
            <a:r>
              <a:rPr lang="nl-NL" dirty="0"/>
              <a:t>Kwadratische vergelijkingen oplossen</a:t>
            </a:r>
          </a:p>
        </p:txBody>
      </p:sp>
      <p:sp>
        <p:nvSpPr>
          <p:cNvPr id="3" name="Tijdelijke aanduiding voor inhoud 2">
            <a:extLst>
              <a:ext uri="{FF2B5EF4-FFF2-40B4-BE49-F238E27FC236}">
                <a16:creationId xmlns:a16="http://schemas.microsoft.com/office/drawing/2014/main" id="{D456A7B9-DC3C-45DE-8FA4-B85DCF19FA49}"/>
              </a:ext>
            </a:extLst>
          </p:cNvPr>
          <p:cNvSpPr>
            <a:spLocks noGrp="1"/>
          </p:cNvSpPr>
          <p:nvPr>
            <p:ph idx="1"/>
          </p:nvPr>
        </p:nvSpPr>
        <p:spPr>
          <a:xfrm>
            <a:off x="838200" y="1825625"/>
            <a:ext cx="4833730" cy="4351338"/>
          </a:xfrm>
        </p:spPr>
        <p:txBody>
          <a:bodyPr>
            <a:normAutofit/>
          </a:bodyPr>
          <a:lstStyle/>
          <a:p>
            <a:pPr marL="0" indent="0">
              <a:buNone/>
            </a:pPr>
            <a:r>
              <a:rPr lang="nl-NL" sz="2000" dirty="0"/>
              <a:t>Soorten vergelijkingen:</a:t>
            </a:r>
          </a:p>
          <a:p>
            <a:r>
              <a:rPr lang="nl-NL" sz="2000" dirty="0"/>
              <a:t>Twee termen</a:t>
            </a:r>
          </a:p>
          <a:p>
            <a:pPr marL="0" indent="0">
              <a:buNone/>
            </a:pPr>
            <a:endParaRPr lang="nl-NL" sz="2000" dirty="0"/>
          </a:p>
          <a:p>
            <a:r>
              <a:rPr lang="nl-NL" sz="2000" dirty="0"/>
              <a:t>Drietermen</a:t>
            </a:r>
          </a:p>
          <a:p>
            <a:pPr marL="0" indent="0">
              <a:buNone/>
            </a:pPr>
            <a:endParaRPr lang="nl-NL" sz="2000" dirty="0"/>
          </a:p>
          <a:p>
            <a:r>
              <a:rPr lang="nl-NL" sz="2000" dirty="0"/>
              <a:t>Bijzondere</a:t>
            </a:r>
          </a:p>
        </p:txBody>
      </p:sp>
    </p:spTree>
    <p:extLst>
      <p:ext uri="{BB962C8B-B14F-4D97-AF65-F5344CB8AC3E}">
        <p14:creationId xmlns:p14="http://schemas.microsoft.com/office/powerpoint/2010/main" val="12803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5D31B6-C16F-420C-A1AF-1309668F6A85}"/>
              </a:ext>
            </a:extLst>
          </p:cNvPr>
          <p:cNvSpPr>
            <a:spLocks noGrp="1"/>
          </p:cNvSpPr>
          <p:nvPr>
            <p:ph type="title"/>
          </p:nvPr>
        </p:nvSpPr>
        <p:spPr/>
        <p:txBody>
          <a:bodyPr/>
          <a:lstStyle/>
          <a:p>
            <a:r>
              <a:rPr lang="nl-NL" dirty="0"/>
              <a:t>Kwadratische vergelijkingen oplossen</a:t>
            </a:r>
          </a:p>
        </p:txBody>
      </p:sp>
      <p:sp>
        <p:nvSpPr>
          <p:cNvPr id="3" name="Tijdelijke aanduiding voor inhoud 2">
            <a:extLst>
              <a:ext uri="{FF2B5EF4-FFF2-40B4-BE49-F238E27FC236}">
                <a16:creationId xmlns:a16="http://schemas.microsoft.com/office/drawing/2014/main" id="{D456A7B9-DC3C-45DE-8FA4-B85DCF19FA49}"/>
              </a:ext>
            </a:extLst>
          </p:cNvPr>
          <p:cNvSpPr>
            <a:spLocks noGrp="1"/>
          </p:cNvSpPr>
          <p:nvPr>
            <p:ph idx="1"/>
          </p:nvPr>
        </p:nvSpPr>
        <p:spPr>
          <a:xfrm>
            <a:off x="838200" y="1825625"/>
            <a:ext cx="4833730" cy="4351338"/>
          </a:xfrm>
        </p:spPr>
        <p:txBody>
          <a:bodyPr>
            <a:normAutofit/>
          </a:bodyPr>
          <a:lstStyle/>
          <a:p>
            <a:pPr marL="0" indent="0">
              <a:buNone/>
            </a:pPr>
            <a:r>
              <a:rPr lang="nl-NL" sz="2000" dirty="0"/>
              <a:t>Soorten vergelijkingen:</a:t>
            </a:r>
          </a:p>
          <a:p>
            <a:r>
              <a:rPr lang="nl-NL" sz="2000" dirty="0"/>
              <a:t>Twee termen</a:t>
            </a:r>
          </a:p>
          <a:p>
            <a:pPr marL="0" indent="0">
              <a:buNone/>
            </a:pPr>
            <a:endParaRPr lang="nl-NL" sz="2000" dirty="0"/>
          </a:p>
          <a:p>
            <a:r>
              <a:rPr lang="nl-NL" sz="2000" dirty="0"/>
              <a:t>Drietermen</a:t>
            </a:r>
          </a:p>
          <a:p>
            <a:pPr marL="0" indent="0">
              <a:buNone/>
            </a:pPr>
            <a:endParaRPr lang="nl-NL" sz="2000" dirty="0"/>
          </a:p>
          <a:p>
            <a:r>
              <a:rPr lang="nl-NL" sz="2000" dirty="0"/>
              <a:t>Bijzondere</a:t>
            </a:r>
          </a:p>
        </p:txBody>
      </p:sp>
      <p:sp>
        <p:nvSpPr>
          <p:cNvPr id="4" name="Tijdelijke aanduiding voor inhoud 2">
            <a:extLst>
              <a:ext uri="{FF2B5EF4-FFF2-40B4-BE49-F238E27FC236}">
                <a16:creationId xmlns:a16="http://schemas.microsoft.com/office/drawing/2014/main" id="{CAE317A4-AAF4-41D5-A32F-D61CB212A2DE}"/>
              </a:ext>
            </a:extLst>
          </p:cNvPr>
          <p:cNvSpPr txBox="1">
            <a:spLocks/>
          </p:cNvSpPr>
          <p:nvPr/>
        </p:nvSpPr>
        <p:spPr>
          <a:xfrm>
            <a:off x="5579165" y="1825625"/>
            <a:ext cx="624177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l-NL" sz="2000" dirty="0"/>
              <a:t>Eigenschappen:</a:t>
            </a:r>
          </a:p>
          <a:p>
            <a:r>
              <a:rPr lang="nl-NL" sz="2000" dirty="0"/>
              <a:t>Altijd een x² en een getal met x</a:t>
            </a:r>
          </a:p>
          <a:p>
            <a:pPr marL="0" indent="0">
              <a:buNone/>
            </a:pPr>
            <a:r>
              <a:rPr lang="nl-NL" sz="2000" dirty="0"/>
              <a:t>	5x² + 20x = 0</a:t>
            </a:r>
          </a:p>
          <a:p>
            <a:r>
              <a:rPr lang="nl-NL" sz="2000" dirty="0"/>
              <a:t>Altijd een x², een getal met x en een los getal</a:t>
            </a:r>
          </a:p>
          <a:p>
            <a:pPr marL="0" indent="0">
              <a:buNone/>
            </a:pPr>
            <a:r>
              <a:rPr lang="nl-NL" sz="2000" dirty="0"/>
              <a:t>	x² + 18x + 80 = 0</a:t>
            </a:r>
          </a:p>
          <a:p>
            <a:r>
              <a:rPr lang="nl-NL" sz="2000" dirty="0"/>
              <a:t>Altijd een x² en een los getal of enkel haakje met een kwadraat</a:t>
            </a:r>
          </a:p>
          <a:p>
            <a:pPr marL="0" indent="0">
              <a:buNone/>
            </a:pPr>
            <a:r>
              <a:rPr lang="nl-NL" sz="2000" dirty="0"/>
              <a:t>	x² - 49 = 0</a:t>
            </a:r>
          </a:p>
          <a:p>
            <a:pPr marL="0" indent="0">
              <a:buNone/>
            </a:pPr>
            <a:r>
              <a:rPr lang="nl-NL" sz="2000" dirty="0"/>
              <a:t>	(x + 3)² = 36</a:t>
            </a:r>
          </a:p>
        </p:txBody>
      </p:sp>
    </p:spTree>
    <p:extLst>
      <p:ext uri="{BB962C8B-B14F-4D97-AF65-F5344CB8AC3E}">
        <p14:creationId xmlns:p14="http://schemas.microsoft.com/office/powerpoint/2010/main" val="3928407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500"/>
                                        <p:tgtEl>
                                          <p:spTgt spid="4">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fade">
                                      <p:cBhvr>
                                        <p:cTn id="15" dur="500"/>
                                        <p:tgtEl>
                                          <p:spTgt spid="4">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
                                            <p:txEl>
                                              <p:pRg st="4" end="4"/>
                                            </p:txEl>
                                          </p:spTgt>
                                        </p:tgtEl>
                                        <p:attrNameLst>
                                          <p:attrName>style.visibility</p:attrName>
                                        </p:attrNameLst>
                                      </p:cBhvr>
                                      <p:to>
                                        <p:strVal val="visible"/>
                                      </p:to>
                                    </p:set>
                                    <p:animEffect transition="in" filter="fade">
                                      <p:cBhvr>
                                        <p:cTn id="18" dur="500"/>
                                        <p:tgtEl>
                                          <p:spTgt spid="4">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Effect transition="in" filter="fade">
                                      <p:cBhvr>
                                        <p:cTn id="23" dur="500"/>
                                        <p:tgtEl>
                                          <p:spTgt spid="4">
                                            <p:txEl>
                                              <p:pRg st="5" end="5"/>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4">
                                            <p:txEl>
                                              <p:pRg st="6" end="6"/>
                                            </p:txEl>
                                          </p:spTgt>
                                        </p:tgtEl>
                                        <p:attrNameLst>
                                          <p:attrName>style.visibility</p:attrName>
                                        </p:attrNameLst>
                                      </p:cBhvr>
                                      <p:to>
                                        <p:strVal val="visible"/>
                                      </p:to>
                                    </p:set>
                                    <p:animEffect transition="in" filter="fade">
                                      <p:cBhvr>
                                        <p:cTn id="26" dur="500"/>
                                        <p:tgtEl>
                                          <p:spTgt spid="4">
                                            <p:txEl>
                                              <p:pRg st="6" end="6"/>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4">
                                            <p:txEl>
                                              <p:pRg st="7" end="7"/>
                                            </p:txEl>
                                          </p:spTgt>
                                        </p:tgtEl>
                                        <p:attrNameLst>
                                          <p:attrName>style.visibility</p:attrName>
                                        </p:attrNameLst>
                                      </p:cBhvr>
                                      <p:to>
                                        <p:strVal val="visible"/>
                                      </p:to>
                                    </p:set>
                                    <p:animEffect transition="in" filter="fade">
                                      <p:cBhvr>
                                        <p:cTn id="29"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91BC7A-8EBE-4731-A159-BA5F5F60313D}"/>
              </a:ext>
            </a:extLst>
          </p:cNvPr>
          <p:cNvSpPr>
            <a:spLocks noGrp="1"/>
          </p:cNvSpPr>
          <p:nvPr>
            <p:ph type="title"/>
          </p:nvPr>
        </p:nvSpPr>
        <p:spPr/>
        <p:txBody>
          <a:bodyPr/>
          <a:lstStyle/>
          <a:p>
            <a:r>
              <a:rPr lang="nl-NL" dirty="0"/>
              <a:t>Kwadratische vergelijkingen oplossen</a:t>
            </a:r>
          </a:p>
        </p:txBody>
      </p:sp>
      <mc:AlternateContent xmlns:mc="http://schemas.openxmlformats.org/markup-compatibility/2006">
        <mc:Choice xmlns:a14="http://schemas.microsoft.com/office/drawing/2010/main" Requires="a14">
          <p:sp>
            <p:nvSpPr>
              <p:cNvPr id="3" name="Tijdelijke aanduiding voor inhoud 2">
                <a:extLst>
                  <a:ext uri="{FF2B5EF4-FFF2-40B4-BE49-F238E27FC236}">
                    <a16:creationId xmlns:a16="http://schemas.microsoft.com/office/drawing/2014/main" id="{9823D2F6-2118-411A-BC2F-B57E91C94EDC}"/>
                  </a:ext>
                </a:extLst>
              </p:cNvPr>
              <p:cNvSpPr>
                <a:spLocks noGrp="1"/>
              </p:cNvSpPr>
              <p:nvPr>
                <p:ph idx="1"/>
              </p:nvPr>
            </p:nvSpPr>
            <p:spPr>
              <a:xfrm>
                <a:off x="838199" y="1825625"/>
                <a:ext cx="10515600" cy="4932984"/>
              </a:xfrm>
            </p:spPr>
            <p:txBody>
              <a:bodyPr>
                <a:normAutofit/>
              </a:bodyPr>
              <a:lstStyle/>
              <a:p>
                <a:r>
                  <a:rPr lang="nl-NL" sz="2000" dirty="0"/>
                  <a:t>Oplossen van de bijzondere:</a:t>
                </a:r>
              </a:p>
              <a:p>
                <a:pPr marL="0" indent="0">
                  <a:buNone/>
                </a:pPr>
                <a:r>
                  <a:rPr lang="nl-NL" sz="2000" dirty="0"/>
                  <a:t>x² - 49 = 0</a:t>
                </a:r>
              </a:p>
              <a:p>
                <a:pPr marL="0" indent="0">
                  <a:buNone/>
                </a:pPr>
                <a:r>
                  <a:rPr lang="nl-NL" sz="2000" dirty="0"/>
                  <a:t>&gt;&gt;Geen haakjes maken, want er is geen GGD ?!</a:t>
                </a:r>
              </a:p>
              <a:p>
                <a:pPr marL="0" indent="0">
                  <a:buNone/>
                </a:pPr>
                <a:r>
                  <a:rPr lang="nl-NL" sz="2000" dirty="0"/>
                  <a:t>x² - 49 = 0				</a:t>
                </a:r>
              </a:p>
              <a:p>
                <a:pPr marL="0" indent="0">
                  <a:buNone/>
                </a:pPr>
                <a:r>
                  <a:rPr lang="nl-NL" sz="2000" dirty="0"/>
                  <a:t>   +49	  +49				</a:t>
                </a:r>
              </a:p>
              <a:p>
                <a:pPr marL="0" indent="0">
                  <a:buNone/>
                </a:pPr>
                <a:r>
                  <a:rPr lang="nl-NL" sz="2000" dirty="0"/>
                  <a:t>x²      = 49				</a:t>
                </a:r>
              </a:p>
              <a:p>
                <a:pPr marL="0" indent="0">
                  <a:buNone/>
                </a:pPr>
                <a:r>
                  <a:rPr lang="nl-NL" sz="2000" dirty="0"/>
                  <a:t>x </a:t>
                </a:r>
                <a14:m>
                  <m:oMath xmlns:m="http://schemas.openxmlformats.org/officeDocument/2006/math">
                    <m:r>
                      <a:rPr lang="nl-NL" sz="2000" b="0" i="1" smtClean="0">
                        <a:latin typeface="Cambria Math" panose="02040503050406030204" pitchFamily="18" charset="0"/>
                      </a:rPr>
                      <m:t>= </m:t>
                    </m:r>
                    <m:rad>
                      <m:radPr>
                        <m:degHide m:val="on"/>
                        <m:ctrlPr>
                          <a:rPr lang="nl-NL" sz="2000" b="0" i="1" smtClean="0">
                            <a:latin typeface="Cambria Math" panose="02040503050406030204" pitchFamily="18" charset="0"/>
                          </a:rPr>
                        </m:ctrlPr>
                      </m:radPr>
                      <m:deg/>
                      <m:e>
                        <m:r>
                          <a:rPr lang="nl-NL" sz="2000" b="0" i="1" smtClean="0">
                            <a:latin typeface="Cambria Math" panose="02040503050406030204" pitchFamily="18" charset="0"/>
                          </a:rPr>
                          <m:t>49</m:t>
                        </m:r>
                      </m:e>
                    </m:rad>
                  </m:oMath>
                </a14:m>
                <a:r>
                  <a:rPr lang="nl-NL" sz="2000" dirty="0"/>
                  <a:t>	v	 x </a:t>
                </a:r>
                <a14:m>
                  <m:oMath xmlns:m="http://schemas.openxmlformats.org/officeDocument/2006/math">
                    <m:r>
                      <a:rPr lang="nl-NL" sz="2000" i="1">
                        <a:latin typeface="Cambria Math" panose="02040503050406030204" pitchFamily="18" charset="0"/>
                      </a:rPr>
                      <m:t>=</m:t>
                    </m:r>
                    <m:r>
                      <a:rPr lang="nl-NL" sz="2000" b="0" i="1" smtClean="0">
                        <a:latin typeface="Cambria Math" panose="02040503050406030204" pitchFamily="18" charset="0"/>
                      </a:rPr>
                      <m:t>−</m:t>
                    </m:r>
                    <m:rad>
                      <m:radPr>
                        <m:degHide m:val="on"/>
                        <m:ctrlPr>
                          <a:rPr lang="nl-NL" sz="2000" i="1">
                            <a:latin typeface="Cambria Math" panose="02040503050406030204" pitchFamily="18" charset="0"/>
                          </a:rPr>
                        </m:ctrlPr>
                      </m:radPr>
                      <m:deg/>
                      <m:e>
                        <m:r>
                          <a:rPr lang="nl-NL" sz="2000" i="1">
                            <a:latin typeface="Cambria Math" panose="02040503050406030204" pitchFamily="18" charset="0"/>
                          </a:rPr>
                          <m:t>49</m:t>
                        </m:r>
                      </m:e>
                    </m:rad>
                  </m:oMath>
                </a14:m>
                <a:r>
                  <a:rPr lang="nl-NL" sz="2000" dirty="0"/>
                  <a:t> 		(want </a:t>
                </a:r>
                <a14:m>
                  <m:oMath xmlns:m="http://schemas.openxmlformats.org/officeDocument/2006/math">
                    <m:rad>
                      <m:radPr>
                        <m:degHide m:val="on"/>
                        <m:ctrlPr>
                          <a:rPr lang="nl-NL" sz="2000" i="1">
                            <a:latin typeface="Cambria Math" panose="02040503050406030204" pitchFamily="18" charset="0"/>
                          </a:rPr>
                        </m:ctrlPr>
                      </m:radPr>
                      <m:deg/>
                      <m:e>
                        <m:r>
                          <a:rPr lang="nl-NL" sz="2000" b="0" i="1" smtClean="0">
                            <a:latin typeface="Cambria Math" panose="02040503050406030204" pitchFamily="18" charset="0"/>
                          </a:rPr>
                          <m:t>𝑥</m:t>
                        </m:r>
                        <m:r>
                          <a:rPr lang="nl-NL" sz="2000" b="0" i="1" smtClean="0">
                            <a:latin typeface="Cambria Math" panose="02040503050406030204" pitchFamily="18" charset="0"/>
                          </a:rPr>
                          <m:t>²</m:t>
                        </m:r>
                      </m:e>
                    </m:rad>
                    <m:r>
                      <a:rPr lang="nl-NL" sz="2000" i="1">
                        <a:latin typeface="Cambria Math" panose="02040503050406030204" pitchFamily="18" charset="0"/>
                      </a:rPr>
                      <m:t> </m:t>
                    </m:r>
                  </m:oMath>
                </a14:m>
                <a:r>
                  <a:rPr lang="nl-NL" sz="2000" dirty="0"/>
                  <a:t>= x)</a:t>
                </a:r>
              </a:p>
              <a:p>
                <a:pPr marL="0" indent="0">
                  <a:buNone/>
                </a:pPr>
                <a:r>
                  <a:rPr lang="nl-NL" sz="2000" dirty="0"/>
                  <a:t>x = 7		v      x = -7			(want 7² = 49 &amp; (-7)² = 49)</a:t>
                </a:r>
              </a:p>
            </p:txBody>
          </p:sp>
        </mc:Choice>
        <mc:Fallback>
          <p:sp>
            <p:nvSpPr>
              <p:cNvPr id="3" name="Tijdelijke aanduiding voor inhoud 2">
                <a:extLst>
                  <a:ext uri="{FF2B5EF4-FFF2-40B4-BE49-F238E27FC236}">
                    <a16:creationId xmlns:a16="http://schemas.microsoft.com/office/drawing/2014/main" id="{9823D2F6-2118-411A-BC2F-B57E91C94EDC}"/>
                  </a:ext>
                </a:extLst>
              </p:cNvPr>
              <p:cNvSpPr>
                <a:spLocks noGrp="1" noRot="1" noChangeAspect="1" noMove="1" noResize="1" noEditPoints="1" noAdjustHandles="1" noChangeArrowheads="1" noChangeShapeType="1" noTextEdit="1"/>
              </p:cNvSpPr>
              <p:nvPr>
                <p:ph idx="1"/>
              </p:nvPr>
            </p:nvSpPr>
            <p:spPr>
              <a:xfrm>
                <a:off x="838199" y="1825625"/>
                <a:ext cx="10515600" cy="4932984"/>
              </a:xfrm>
              <a:blipFill>
                <a:blip r:embed="rId2"/>
                <a:stretch>
                  <a:fillRect l="-580" t="-1235"/>
                </a:stretch>
              </a:blipFill>
            </p:spPr>
            <p:txBody>
              <a:bodyPr/>
              <a:lstStyle/>
              <a:p>
                <a:r>
                  <a:rPr lang="nl-NL">
                    <a:noFill/>
                  </a:rPr>
                  <a:t> </a:t>
                </a:r>
              </a:p>
            </p:txBody>
          </p:sp>
        </mc:Fallback>
      </mc:AlternateContent>
    </p:spTree>
    <p:extLst>
      <p:ext uri="{BB962C8B-B14F-4D97-AF65-F5344CB8AC3E}">
        <p14:creationId xmlns:p14="http://schemas.microsoft.com/office/powerpoint/2010/main" val="1042196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91BC7A-8EBE-4731-A159-BA5F5F60313D}"/>
              </a:ext>
            </a:extLst>
          </p:cNvPr>
          <p:cNvSpPr>
            <a:spLocks noGrp="1"/>
          </p:cNvSpPr>
          <p:nvPr>
            <p:ph type="title"/>
          </p:nvPr>
        </p:nvSpPr>
        <p:spPr/>
        <p:txBody>
          <a:bodyPr/>
          <a:lstStyle/>
          <a:p>
            <a:r>
              <a:rPr lang="nl-NL" dirty="0"/>
              <a:t>Kwadratische vergelijkingen oplossen</a:t>
            </a:r>
          </a:p>
        </p:txBody>
      </p:sp>
      <mc:AlternateContent xmlns:mc="http://schemas.openxmlformats.org/markup-compatibility/2006">
        <mc:Choice xmlns:a14="http://schemas.microsoft.com/office/drawing/2010/main" Requires="a14">
          <p:sp>
            <p:nvSpPr>
              <p:cNvPr id="4" name="Tijdelijke aanduiding voor inhoud 2">
                <a:extLst>
                  <a:ext uri="{FF2B5EF4-FFF2-40B4-BE49-F238E27FC236}">
                    <a16:creationId xmlns:a16="http://schemas.microsoft.com/office/drawing/2014/main" id="{8DA902B4-D8DC-4237-878A-67AD8E5CBAEE}"/>
                  </a:ext>
                </a:extLst>
              </p:cNvPr>
              <p:cNvSpPr txBox="1">
                <a:spLocks/>
              </p:cNvSpPr>
              <p:nvPr/>
            </p:nvSpPr>
            <p:spPr>
              <a:xfrm>
                <a:off x="1116494" y="1690688"/>
                <a:ext cx="7855227"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nl-NL" sz="2000" dirty="0"/>
                  <a:t>Oplossen van de bijzondere:</a:t>
                </a:r>
              </a:p>
              <a:p>
                <a:pPr marL="0" indent="0">
                  <a:buFont typeface="Arial" panose="020B0604020202020204" pitchFamily="34" charset="0"/>
                  <a:buNone/>
                </a:pPr>
                <a:r>
                  <a:rPr lang="nl-NL" sz="2000" dirty="0"/>
                  <a:t>(x + 3)² = 36</a:t>
                </a:r>
              </a:p>
              <a:p>
                <a:pPr marL="0" indent="0">
                  <a:buNone/>
                </a:pPr>
                <a14:m>
                  <m:oMath xmlns:m="http://schemas.openxmlformats.org/officeDocument/2006/math">
                    <m:r>
                      <a:rPr lang="nl-NL" sz="2000" b="0" i="1" smtClean="0">
                        <a:latin typeface="Cambria Math" panose="02040503050406030204" pitchFamily="18" charset="0"/>
                      </a:rPr>
                      <m:t>𝑥</m:t>
                    </m:r>
                    <m:r>
                      <a:rPr lang="nl-NL" sz="2000" b="0" i="1" smtClean="0">
                        <a:latin typeface="Cambria Math" panose="02040503050406030204" pitchFamily="18" charset="0"/>
                      </a:rPr>
                      <m:t>= </m:t>
                    </m:r>
                    <m:rad>
                      <m:radPr>
                        <m:degHide m:val="on"/>
                        <m:ctrlPr>
                          <a:rPr lang="nl-NL" sz="2000" b="0" i="1" smtClean="0">
                            <a:latin typeface="Cambria Math" panose="02040503050406030204" pitchFamily="18" charset="0"/>
                          </a:rPr>
                        </m:ctrlPr>
                      </m:radPr>
                      <m:deg/>
                      <m:e>
                        <m:r>
                          <a:rPr lang="nl-NL" sz="2000" b="0" i="1" smtClean="0">
                            <a:latin typeface="Cambria Math" panose="02040503050406030204" pitchFamily="18" charset="0"/>
                          </a:rPr>
                          <m:t>36</m:t>
                        </m:r>
                      </m:e>
                    </m:rad>
                    <m:r>
                      <a:rPr lang="nl-NL" sz="2000" b="0" i="1" smtClean="0">
                        <a:latin typeface="Cambria Math" panose="02040503050406030204" pitchFamily="18" charset="0"/>
                      </a:rPr>
                      <m:t> </m:t>
                    </m:r>
                  </m:oMath>
                </a14:m>
                <a:r>
                  <a:rPr lang="nl-NL" sz="2000" dirty="0"/>
                  <a:t> v	</a:t>
                </a:r>
                <a14:m>
                  <m:oMath xmlns:m="http://schemas.openxmlformats.org/officeDocument/2006/math">
                    <m:rad>
                      <m:radPr>
                        <m:degHide m:val="on"/>
                        <m:ctrlPr>
                          <a:rPr lang="nl-NL" sz="2000" i="1">
                            <a:latin typeface="Cambria Math" panose="02040503050406030204" pitchFamily="18" charset="0"/>
                          </a:rPr>
                        </m:ctrlPr>
                      </m:radPr>
                      <m:deg/>
                      <m:e>
                        <m:sSup>
                          <m:sSupPr>
                            <m:ctrlPr>
                              <a:rPr lang="nl-NL" sz="2000" i="1">
                                <a:latin typeface="Cambria Math" panose="02040503050406030204" pitchFamily="18" charset="0"/>
                              </a:rPr>
                            </m:ctrlPr>
                          </m:sSupPr>
                          <m:e>
                            <m:r>
                              <a:rPr lang="nl-NL" sz="2000" i="1">
                                <a:latin typeface="Cambria Math" panose="02040503050406030204" pitchFamily="18" charset="0"/>
                              </a:rPr>
                              <m:t>(</m:t>
                            </m:r>
                            <m:r>
                              <a:rPr lang="nl-NL" sz="2000" i="1">
                                <a:latin typeface="Cambria Math" panose="02040503050406030204" pitchFamily="18" charset="0"/>
                              </a:rPr>
                              <m:t>𝑥</m:t>
                            </m:r>
                            <m:r>
                              <a:rPr lang="nl-NL" sz="2000" i="1">
                                <a:latin typeface="Cambria Math" panose="02040503050406030204" pitchFamily="18" charset="0"/>
                              </a:rPr>
                              <m:t>+3)</m:t>
                            </m:r>
                          </m:e>
                          <m:sup>
                            <m:r>
                              <a:rPr lang="nl-NL" sz="2000" i="1">
                                <a:latin typeface="Cambria Math" panose="02040503050406030204" pitchFamily="18" charset="0"/>
                              </a:rPr>
                              <m:t>2</m:t>
                            </m:r>
                          </m:sup>
                        </m:sSup>
                      </m:e>
                    </m:rad>
                    <m:r>
                      <a:rPr lang="nl-NL" sz="2000" i="1">
                        <a:latin typeface="Cambria Math" panose="02040503050406030204" pitchFamily="18" charset="0"/>
                      </a:rPr>
                      <m:t> =</m:t>
                    </m:r>
                    <m:r>
                      <a:rPr lang="nl-NL" sz="2000" b="0" i="1" smtClean="0">
                        <a:latin typeface="Cambria Math" panose="02040503050406030204" pitchFamily="18" charset="0"/>
                      </a:rPr>
                      <m:t>−</m:t>
                    </m:r>
                    <m:rad>
                      <m:radPr>
                        <m:degHide m:val="on"/>
                        <m:ctrlPr>
                          <a:rPr lang="nl-NL" sz="2000" i="1">
                            <a:latin typeface="Cambria Math" panose="02040503050406030204" pitchFamily="18" charset="0"/>
                          </a:rPr>
                        </m:ctrlPr>
                      </m:radPr>
                      <m:deg/>
                      <m:e>
                        <m:r>
                          <a:rPr lang="nl-NL" sz="2000" i="1">
                            <a:latin typeface="Cambria Math" panose="02040503050406030204" pitchFamily="18" charset="0"/>
                          </a:rPr>
                          <m:t>36</m:t>
                        </m:r>
                      </m:e>
                    </m:rad>
                    <m:r>
                      <a:rPr lang="nl-NL" sz="2000" i="1">
                        <a:latin typeface="Cambria Math" panose="02040503050406030204" pitchFamily="18" charset="0"/>
                      </a:rPr>
                      <m:t> </m:t>
                    </m:r>
                  </m:oMath>
                </a14:m>
                <a:r>
                  <a:rPr lang="nl-NL" sz="2000" dirty="0"/>
                  <a:t>	(want, </a:t>
                </a:r>
                <a14:m>
                  <m:oMath xmlns:m="http://schemas.openxmlformats.org/officeDocument/2006/math">
                    <m:rad>
                      <m:radPr>
                        <m:degHide m:val="on"/>
                        <m:ctrlPr>
                          <a:rPr lang="nl-NL" sz="2000" i="1">
                            <a:latin typeface="Cambria Math" panose="02040503050406030204" pitchFamily="18" charset="0"/>
                          </a:rPr>
                        </m:ctrlPr>
                      </m:radPr>
                      <m:deg/>
                      <m:e>
                        <m:sSup>
                          <m:sSupPr>
                            <m:ctrlPr>
                              <a:rPr lang="nl-NL" sz="2000" i="1">
                                <a:latin typeface="Cambria Math" panose="02040503050406030204" pitchFamily="18" charset="0"/>
                              </a:rPr>
                            </m:ctrlPr>
                          </m:sSupPr>
                          <m:e>
                            <m:r>
                              <a:rPr lang="nl-NL" sz="2000" i="1">
                                <a:latin typeface="Cambria Math" panose="02040503050406030204" pitchFamily="18" charset="0"/>
                              </a:rPr>
                              <m:t>(</m:t>
                            </m:r>
                            <m:r>
                              <a:rPr lang="nl-NL" sz="2000" i="1">
                                <a:latin typeface="Cambria Math" panose="02040503050406030204" pitchFamily="18" charset="0"/>
                              </a:rPr>
                              <m:t>𝑥</m:t>
                            </m:r>
                            <m:r>
                              <a:rPr lang="nl-NL" sz="2000" i="1">
                                <a:latin typeface="Cambria Math" panose="02040503050406030204" pitchFamily="18" charset="0"/>
                              </a:rPr>
                              <m:t>+3)</m:t>
                            </m:r>
                          </m:e>
                          <m:sup>
                            <m:r>
                              <a:rPr lang="nl-NL" sz="2000" i="1">
                                <a:latin typeface="Cambria Math" panose="02040503050406030204" pitchFamily="18" charset="0"/>
                              </a:rPr>
                              <m:t>2</m:t>
                            </m:r>
                          </m:sup>
                        </m:sSup>
                      </m:e>
                    </m:rad>
                  </m:oMath>
                </a14:m>
                <a:r>
                  <a:rPr lang="nl-NL" sz="2000" dirty="0"/>
                  <a:t> = x + 3)</a:t>
                </a:r>
              </a:p>
              <a:p>
                <a:pPr marL="0" indent="0">
                  <a:buFont typeface="Arial" panose="020B0604020202020204" pitchFamily="34" charset="0"/>
                  <a:buNone/>
                </a:pPr>
                <a:r>
                  <a:rPr lang="nl-NL" sz="2000" dirty="0"/>
                  <a:t>x + 3 = 6	v	x + 3 = -6</a:t>
                </a:r>
              </a:p>
              <a:p>
                <a:pPr marL="0" indent="0">
                  <a:buFont typeface="Arial" panose="020B0604020202020204" pitchFamily="34" charset="0"/>
                  <a:buNone/>
                </a:pPr>
                <a:r>
                  <a:rPr lang="nl-NL" sz="2000" dirty="0"/>
                  <a:t>   -3	-3		    -3	-3</a:t>
                </a:r>
              </a:p>
              <a:p>
                <a:pPr marL="0" indent="0">
                  <a:buFont typeface="Arial" panose="020B0604020202020204" pitchFamily="34" charset="0"/>
                  <a:buNone/>
                </a:pPr>
                <a:r>
                  <a:rPr lang="nl-NL" sz="2000" dirty="0"/>
                  <a:t>x      = 3	v	x    = -9</a:t>
                </a:r>
              </a:p>
              <a:p>
                <a:pPr marL="0" indent="0">
                  <a:buFont typeface="Arial" panose="020B0604020202020204" pitchFamily="34" charset="0"/>
                  <a:buNone/>
                </a:pPr>
                <a:endParaRPr lang="nl-NL" sz="2000" dirty="0"/>
              </a:p>
              <a:p>
                <a:pPr marL="0" indent="0">
                  <a:buFont typeface="Arial" panose="020B0604020202020204" pitchFamily="34" charset="0"/>
                  <a:buNone/>
                </a:pPr>
                <a:endParaRPr lang="nl-NL" sz="2000" dirty="0"/>
              </a:p>
              <a:p>
                <a:pPr marL="0" indent="0">
                  <a:buFont typeface="Arial" panose="020B0604020202020204" pitchFamily="34" charset="0"/>
                  <a:buNone/>
                </a:pPr>
                <a:endParaRPr lang="nl-NL" sz="2000" dirty="0"/>
              </a:p>
              <a:p>
                <a:pPr marL="0" indent="0">
                  <a:buFont typeface="Arial" panose="020B0604020202020204" pitchFamily="34" charset="0"/>
                  <a:buNone/>
                </a:pPr>
                <a:endParaRPr lang="nl-NL" sz="2000" dirty="0"/>
              </a:p>
            </p:txBody>
          </p:sp>
        </mc:Choice>
        <mc:Fallback>
          <p:sp>
            <p:nvSpPr>
              <p:cNvPr id="4" name="Tijdelijke aanduiding voor inhoud 2">
                <a:extLst>
                  <a:ext uri="{FF2B5EF4-FFF2-40B4-BE49-F238E27FC236}">
                    <a16:creationId xmlns:a16="http://schemas.microsoft.com/office/drawing/2014/main" id="{8DA902B4-D8DC-4237-878A-67AD8E5CBAEE}"/>
                  </a:ext>
                </a:extLst>
              </p:cNvPr>
              <p:cNvSpPr txBox="1">
                <a:spLocks noRot="1" noChangeAspect="1" noMove="1" noResize="1" noEditPoints="1" noAdjustHandles="1" noChangeArrowheads="1" noChangeShapeType="1" noTextEdit="1"/>
              </p:cNvSpPr>
              <p:nvPr/>
            </p:nvSpPr>
            <p:spPr>
              <a:xfrm>
                <a:off x="1116494" y="1690688"/>
                <a:ext cx="7855227" cy="4351338"/>
              </a:xfrm>
              <a:prstGeom prst="rect">
                <a:avLst/>
              </a:prstGeom>
              <a:blipFill>
                <a:blip r:embed="rId2"/>
                <a:stretch>
                  <a:fillRect l="-776" t="-1401"/>
                </a:stretch>
              </a:blipFill>
            </p:spPr>
            <p:txBody>
              <a:bodyPr/>
              <a:lstStyle/>
              <a:p>
                <a:r>
                  <a:rPr lang="nl-NL">
                    <a:noFill/>
                  </a:rPr>
                  <a:t> </a:t>
                </a:r>
              </a:p>
            </p:txBody>
          </p:sp>
        </mc:Fallback>
      </mc:AlternateContent>
    </p:spTree>
    <p:extLst>
      <p:ext uri="{BB962C8B-B14F-4D97-AF65-F5344CB8AC3E}">
        <p14:creationId xmlns:p14="http://schemas.microsoft.com/office/powerpoint/2010/main" val="3273259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91BC7A-8EBE-4731-A159-BA5F5F60313D}"/>
              </a:ext>
            </a:extLst>
          </p:cNvPr>
          <p:cNvSpPr>
            <a:spLocks noGrp="1"/>
          </p:cNvSpPr>
          <p:nvPr>
            <p:ph type="title"/>
          </p:nvPr>
        </p:nvSpPr>
        <p:spPr/>
        <p:txBody>
          <a:bodyPr/>
          <a:lstStyle/>
          <a:p>
            <a:r>
              <a:rPr lang="nl-NL" dirty="0"/>
              <a:t>Kwadratische vergelijkingen oplossen</a:t>
            </a:r>
          </a:p>
        </p:txBody>
      </p:sp>
      <p:sp>
        <p:nvSpPr>
          <p:cNvPr id="3" name="Tijdelijke aanduiding voor inhoud 2">
            <a:extLst>
              <a:ext uri="{FF2B5EF4-FFF2-40B4-BE49-F238E27FC236}">
                <a16:creationId xmlns:a16="http://schemas.microsoft.com/office/drawing/2014/main" id="{9823D2F6-2118-411A-BC2F-B57E91C94EDC}"/>
              </a:ext>
            </a:extLst>
          </p:cNvPr>
          <p:cNvSpPr>
            <a:spLocks noGrp="1"/>
          </p:cNvSpPr>
          <p:nvPr>
            <p:ph idx="1"/>
          </p:nvPr>
        </p:nvSpPr>
        <p:spPr>
          <a:xfrm>
            <a:off x="838200" y="1825625"/>
            <a:ext cx="5893904" cy="4667250"/>
          </a:xfrm>
        </p:spPr>
        <p:txBody>
          <a:bodyPr>
            <a:normAutofit/>
          </a:bodyPr>
          <a:lstStyle/>
          <a:p>
            <a:pPr marL="0" indent="0">
              <a:buNone/>
            </a:pPr>
            <a:r>
              <a:rPr lang="nl-NL" sz="2000" dirty="0"/>
              <a:t>Belangrijke dingen voor het oplossen !</a:t>
            </a:r>
          </a:p>
          <a:p>
            <a:r>
              <a:rPr lang="nl-NL" sz="2000" dirty="0"/>
              <a:t>Bedenk goed welk soort vergelijking het is</a:t>
            </a:r>
          </a:p>
          <a:p>
            <a:r>
              <a:rPr lang="nl-NL" sz="2000" dirty="0"/>
              <a:t>Achter het = teken moet 0 staan</a:t>
            </a:r>
          </a:p>
          <a:p>
            <a:pPr lvl="1"/>
            <a:r>
              <a:rPr lang="nl-NL" sz="1800" dirty="0"/>
              <a:t>Ontbinden in factoren heeft anders </a:t>
            </a:r>
            <a:r>
              <a:rPr lang="nl-NL" sz="1800" u="sng" dirty="0"/>
              <a:t>geen</a:t>
            </a:r>
            <a:r>
              <a:rPr lang="nl-NL" sz="1800" dirty="0"/>
              <a:t> zin</a:t>
            </a:r>
          </a:p>
          <a:p>
            <a:pPr marL="457200" lvl="1" indent="0">
              <a:buNone/>
            </a:pPr>
            <a:r>
              <a:rPr lang="nl-NL" sz="1800" dirty="0"/>
              <a:t>	&gt;&gt;Dus bij twee- of drietermen moet dit !</a:t>
            </a:r>
          </a:p>
          <a:p>
            <a:pPr marL="457200" lvl="1" indent="0">
              <a:buNone/>
            </a:pPr>
            <a:r>
              <a:rPr lang="nl-NL" sz="1800" dirty="0"/>
              <a:t>	&gt;&gt;Het is handig om achter het = teken 0 te krijgen, zodat je goed kan zien welk soort het is.</a:t>
            </a:r>
          </a:p>
          <a:p>
            <a:pPr marL="0" indent="0">
              <a:buNone/>
            </a:pPr>
            <a:endParaRPr lang="nl-NL" sz="2000" dirty="0"/>
          </a:p>
          <a:p>
            <a:pPr marL="0" indent="0">
              <a:buNone/>
            </a:pPr>
            <a:endParaRPr lang="nl-NL" sz="2000" dirty="0"/>
          </a:p>
          <a:p>
            <a:pPr marL="0" indent="0">
              <a:buNone/>
            </a:pPr>
            <a:endParaRPr lang="nl-NL" sz="2000" dirty="0"/>
          </a:p>
          <a:p>
            <a:pPr marL="0" indent="0">
              <a:buNone/>
            </a:pPr>
            <a:endParaRPr lang="nl-NL" sz="2000" dirty="0"/>
          </a:p>
          <a:p>
            <a:pPr marL="0" indent="0">
              <a:buNone/>
            </a:pPr>
            <a:endParaRPr lang="nl-NL" sz="2000" dirty="0"/>
          </a:p>
        </p:txBody>
      </p:sp>
    </p:spTree>
    <p:extLst>
      <p:ext uri="{BB962C8B-B14F-4D97-AF65-F5344CB8AC3E}">
        <p14:creationId xmlns:p14="http://schemas.microsoft.com/office/powerpoint/2010/main" val="49226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91BC7A-8EBE-4731-A159-BA5F5F60313D}"/>
              </a:ext>
            </a:extLst>
          </p:cNvPr>
          <p:cNvSpPr>
            <a:spLocks noGrp="1"/>
          </p:cNvSpPr>
          <p:nvPr>
            <p:ph type="title"/>
          </p:nvPr>
        </p:nvSpPr>
        <p:spPr/>
        <p:txBody>
          <a:bodyPr/>
          <a:lstStyle/>
          <a:p>
            <a:r>
              <a:rPr lang="nl-NL" dirty="0"/>
              <a:t>Kwadratische vergelijkingen oplossen</a:t>
            </a:r>
          </a:p>
        </p:txBody>
      </p:sp>
      <p:sp>
        <p:nvSpPr>
          <p:cNvPr id="3" name="Tijdelijke aanduiding voor inhoud 2">
            <a:extLst>
              <a:ext uri="{FF2B5EF4-FFF2-40B4-BE49-F238E27FC236}">
                <a16:creationId xmlns:a16="http://schemas.microsoft.com/office/drawing/2014/main" id="{9823D2F6-2118-411A-BC2F-B57E91C94EDC}"/>
              </a:ext>
            </a:extLst>
          </p:cNvPr>
          <p:cNvSpPr>
            <a:spLocks noGrp="1"/>
          </p:cNvSpPr>
          <p:nvPr>
            <p:ph idx="1"/>
          </p:nvPr>
        </p:nvSpPr>
        <p:spPr>
          <a:xfrm>
            <a:off x="838200" y="1825625"/>
            <a:ext cx="5893904" cy="4667250"/>
          </a:xfrm>
        </p:spPr>
        <p:txBody>
          <a:bodyPr>
            <a:normAutofit/>
          </a:bodyPr>
          <a:lstStyle/>
          <a:p>
            <a:pPr marL="0" indent="0">
              <a:buNone/>
            </a:pPr>
            <a:r>
              <a:rPr lang="nl-NL" sz="2000" dirty="0"/>
              <a:t>Voorbeelden</a:t>
            </a:r>
            <a:endParaRPr lang="nl-NL" sz="1800" dirty="0"/>
          </a:p>
          <a:p>
            <a:endParaRPr lang="nl-NL" sz="2000" dirty="0"/>
          </a:p>
          <a:p>
            <a:pPr marL="0" indent="0">
              <a:buNone/>
            </a:pPr>
            <a:r>
              <a:rPr lang="nl-NL" sz="2000" dirty="0"/>
              <a:t>&gt;&gt;</a:t>
            </a:r>
          </a:p>
          <a:p>
            <a:pPr marL="0" indent="0">
              <a:buNone/>
            </a:pPr>
            <a:r>
              <a:rPr lang="nl-NL" sz="2000" dirty="0"/>
              <a:t>x² + 12x = -36</a:t>
            </a:r>
          </a:p>
          <a:p>
            <a:pPr marL="0" indent="0">
              <a:buNone/>
            </a:pPr>
            <a:r>
              <a:rPr lang="nl-NL" sz="2000" dirty="0"/>
              <a:t>Eerst rechts 0 krijgen !</a:t>
            </a:r>
          </a:p>
          <a:p>
            <a:pPr marL="0" indent="0">
              <a:buNone/>
            </a:pPr>
            <a:r>
              <a:rPr lang="nl-NL" sz="2000" dirty="0"/>
              <a:t>x² + 12x = -36			</a:t>
            </a:r>
          </a:p>
          <a:p>
            <a:pPr marL="0" indent="0">
              <a:buNone/>
            </a:pPr>
            <a:r>
              <a:rPr lang="nl-NL" sz="2000" dirty="0"/>
              <a:t>    +36	      +36</a:t>
            </a:r>
          </a:p>
          <a:p>
            <a:pPr marL="0" indent="0">
              <a:buNone/>
            </a:pPr>
            <a:r>
              <a:rPr lang="nl-NL" sz="2000" dirty="0"/>
              <a:t>x² + 12x + 36 = 0	(conclusie: drietermen)</a:t>
            </a:r>
          </a:p>
          <a:p>
            <a:pPr marL="0" indent="0">
              <a:buNone/>
            </a:pPr>
            <a:r>
              <a:rPr lang="nl-NL" sz="2000" dirty="0"/>
              <a:t>Nu kan je pas gaan ontbinden!</a:t>
            </a:r>
          </a:p>
          <a:p>
            <a:pPr marL="0" indent="0">
              <a:buNone/>
            </a:pPr>
            <a:endParaRPr lang="nl-NL" sz="2000" dirty="0"/>
          </a:p>
        </p:txBody>
      </p:sp>
      <p:sp>
        <p:nvSpPr>
          <p:cNvPr id="4" name="Tijdelijke aanduiding voor inhoud 2">
            <a:extLst>
              <a:ext uri="{FF2B5EF4-FFF2-40B4-BE49-F238E27FC236}">
                <a16:creationId xmlns:a16="http://schemas.microsoft.com/office/drawing/2014/main" id="{10E945A3-6973-49CB-9852-03EA3C0E97C5}"/>
              </a:ext>
            </a:extLst>
          </p:cNvPr>
          <p:cNvSpPr txBox="1">
            <a:spLocks/>
          </p:cNvSpPr>
          <p:nvPr/>
        </p:nvSpPr>
        <p:spPr>
          <a:xfrm>
            <a:off x="6298096" y="1658593"/>
            <a:ext cx="5893904" cy="33810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sz="2000" dirty="0"/>
              <a:t>&gt;&gt;</a:t>
            </a:r>
          </a:p>
          <a:p>
            <a:pPr marL="0" indent="0">
              <a:buFont typeface="Arial" panose="020B0604020202020204" pitchFamily="34" charset="0"/>
              <a:buNone/>
            </a:pPr>
            <a:r>
              <a:rPr lang="nl-NL" sz="2000" dirty="0"/>
              <a:t>33x² + 12x = 9x</a:t>
            </a:r>
          </a:p>
          <a:p>
            <a:pPr marL="0" indent="0">
              <a:buFont typeface="Arial" panose="020B0604020202020204" pitchFamily="34" charset="0"/>
              <a:buNone/>
            </a:pPr>
            <a:r>
              <a:rPr lang="nl-NL" sz="2000" dirty="0"/>
              <a:t>Eerst rechts 0 krijgen !</a:t>
            </a:r>
          </a:p>
          <a:p>
            <a:pPr marL="0" indent="0">
              <a:buNone/>
            </a:pPr>
            <a:r>
              <a:rPr lang="nl-NL" sz="2000" dirty="0"/>
              <a:t>33x² + 12x = 9x</a:t>
            </a:r>
          </a:p>
          <a:p>
            <a:pPr marL="0" indent="0">
              <a:buFont typeface="Arial" panose="020B0604020202020204" pitchFamily="34" charset="0"/>
              <a:buNone/>
            </a:pPr>
            <a:r>
              <a:rPr lang="nl-NL" sz="2000" dirty="0"/>
              <a:t>   -9x	         -9x</a:t>
            </a:r>
          </a:p>
          <a:p>
            <a:pPr marL="0" indent="0">
              <a:buFont typeface="Arial" panose="020B0604020202020204" pitchFamily="34" charset="0"/>
              <a:buNone/>
            </a:pPr>
            <a:r>
              <a:rPr lang="nl-NL" sz="2000" dirty="0"/>
              <a:t>33x² + 3x = 0		(conclusie: tweetermen)</a:t>
            </a:r>
          </a:p>
          <a:p>
            <a:pPr marL="0" indent="0">
              <a:buFont typeface="Arial" panose="020B0604020202020204" pitchFamily="34" charset="0"/>
              <a:buNone/>
            </a:pPr>
            <a:r>
              <a:rPr lang="nl-NL" sz="2000" dirty="0"/>
              <a:t>Nu kan je pas gaan ontbinden!</a:t>
            </a:r>
          </a:p>
          <a:p>
            <a:pPr marL="0" indent="0">
              <a:buFont typeface="Arial" panose="020B0604020202020204" pitchFamily="34" charset="0"/>
              <a:buNone/>
            </a:pPr>
            <a:endParaRPr lang="nl-NL" sz="2000" dirty="0"/>
          </a:p>
        </p:txBody>
      </p:sp>
    </p:spTree>
    <p:extLst>
      <p:ext uri="{BB962C8B-B14F-4D97-AF65-F5344CB8AC3E}">
        <p14:creationId xmlns:p14="http://schemas.microsoft.com/office/powerpoint/2010/main" val="949620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91BC7A-8EBE-4731-A159-BA5F5F60313D}"/>
              </a:ext>
            </a:extLst>
          </p:cNvPr>
          <p:cNvSpPr>
            <a:spLocks noGrp="1"/>
          </p:cNvSpPr>
          <p:nvPr>
            <p:ph type="title"/>
          </p:nvPr>
        </p:nvSpPr>
        <p:spPr/>
        <p:txBody>
          <a:bodyPr/>
          <a:lstStyle/>
          <a:p>
            <a:r>
              <a:rPr lang="nl-NL" dirty="0"/>
              <a:t>Kwadratische vergelijkingen oplossen</a:t>
            </a:r>
          </a:p>
        </p:txBody>
      </p:sp>
      <p:sp>
        <p:nvSpPr>
          <p:cNvPr id="3" name="Tijdelijke aanduiding voor inhoud 2">
            <a:extLst>
              <a:ext uri="{FF2B5EF4-FFF2-40B4-BE49-F238E27FC236}">
                <a16:creationId xmlns:a16="http://schemas.microsoft.com/office/drawing/2014/main" id="{9823D2F6-2118-411A-BC2F-B57E91C94EDC}"/>
              </a:ext>
            </a:extLst>
          </p:cNvPr>
          <p:cNvSpPr>
            <a:spLocks noGrp="1"/>
          </p:cNvSpPr>
          <p:nvPr>
            <p:ph idx="1"/>
          </p:nvPr>
        </p:nvSpPr>
        <p:spPr/>
        <p:txBody>
          <a:bodyPr/>
          <a:lstStyle/>
          <a:p>
            <a:r>
              <a:rPr lang="nl-NL" dirty="0"/>
              <a:t>Overzicht</a:t>
            </a:r>
          </a:p>
          <a:p>
            <a:pPr marL="0" indent="0">
              <a:buNone/>
            </a:pPr>
            <a:endParaRPr lang="nl-NL" dirty="0"/>
          </a:p>
        </p:txBody>
      </p:sp>
      <p:graphicFrame>
        <p:nvGraphicFramePr>
          <p:cNvPr id="4" name="Tabel 4">
            <a:extLst>
              <a:ext uri="{FF2B5EF4-FFF2-40B4-BE49-F238E27FC236}">
                <a16:creationId xmlns:a16="http://schemas.microsoft.com/office/drawing/2014/main" id="{C5E14445-D6CC-4CED-89A2-11ED3F821792}"/>
              </a:ext>
            </a:extLst>
          </p:cNvPr>
          <p:cNvGraphicFramePr>
            <a:graphicFrameLocks noGrp="1"/>
          </p:cNvGraphicFramePr>
          <p:nvPr>
            <p:extLst>
              <p:ext uri="{D42A27DB-BD31-4B8C-83A1-F6EECF244321}">
                <p14:modId xmlns:p14="http://schemas.microsoft.com/office/powerpoint/2010/main" val="467941460"/>
              </p:ext>
            </p:extLst>
          </p:nvPr>
        </p:nvGraphicFramePr>
        <p:xfrm>
          <a:off x="998330" y="2535714"/>
          <a:ext cx="10515600" cy="2931160"/>
        </p:xfrm>
        <a:graphic>
          <a:graphicData uri="http://schemas.openxmlformats.org/drawingml/2006/table">
            <a:tbl>
              <a:tblPr firstRow="1" bandRow="1">
                <a:tableStyleId>{5C22544A-7EE6-4342-B048-85BDC9FD1C3A}</a:tableStyleId>
              </a:tblPr>
              <a:tblGrid>
                <a:gridCol w="2685774">
                  <a:extLst>
                    <a:ext uri="{9D8B030D-6E8A-4147-A177-3AD203B41FA5}">
                      <a16:colId xmlns:a16="http://schemas.microsoft.com/office/drawing/2014/main" val="847781829"/>
                    </a:ext>
                  </a:extLst>
                </a:gridCol>
                <a:gridCol w="5115339">
                  <a:extLst>
                    <a:ext uri="{9D8B030D-6E8A-4147-A177-3AD203B41FA5}">
                      <a16:colId xmlns:a16="http://schemas.microsoft.com/office/drawing/2014/main" val="1215569750"/>
                    </a:ext>
                  </a:extLst>
                </a:gridCol>
                <a:gridCol w="2714487">
                  <a:extLst>
                    <a:ext uri="{9D8B030D-6E8A-4147-A177-3AD203B41FA5}">
                      <a16:colId xmlns:a16="http://schemas.microsoft.com/office/drawing/2014/main" val="1217892511"/>
                    </a:ext>
                  </a:extLst>
                </a:gridCol>
              </a:tblGrid>
              <a:tr h="370840">
                <a:tc>
                  <a:txBody>
                    <a:bodyPr/>
                    <a:lstStyle/>
                    <a:p>
                      <a:r>
                        <a:rPr lang="nl-NL" dirty="0"/>
                        <a:t>Soort</a:t>
                      </a:r>
                    </a:p>
                  </a:txBody>
                  <a:tcPr/>
                </a:tc>
                <a:tc>
                  <a:txBody>
                    <a:bodyPr/>
                    <a:lstStyle/>
                    <a:p>
                      <a:r>
                        <a:rPr lang="nl-NL" dirty="0"/>
                        <a:t>Kenmerk</a:t>
                      </a:r>
                    </a:p>
                  </a:txBody>
                  <a:tcPr/>
                </a:tc>
                <a:tc>
                  <a:txBody>
                    <a:bodyPr/>
                    <a:lstStyle/>
                    <a:p>
                      <a:r>
                        <a:rPr lang="nl-NL" dirty="0"/>
                        <a:t>Manier</a:t>
                      </a:r>
                    </a:p>
                  </a:txBody>
                  <a:tcPr/>
                </a:tc>
                <a:extLst>
                  <a:ext uri="{0D108BD9-81ED-4DB2-BD59-A6C34878D82A}">
                    <a16:rowId xmlns:a16="http://schemas.microsoft.com/office/drawing/2014/main" val="2770595398"/>
                  </a:ext>
                </a:extLst>
              </a:tr>
              <a:tr h="370840">
                <a:tc>
                  <a:txBody>
                    <a:bodyPr/>
                    <a:lstStyle/>
                    <a:p>
                      <a:r>
                        <a:rPr lang="nl-NL" dirty="0"/>
                        <a:t>Twee termen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800" dirty="0"/>
                        <a:t>Altijd een x² en een getal met x</a:t>
                      </a:r>
                    </a:p>
                  </a:txBody>
                  <a:tcPr/>
                </a:tc>
                <a:tc>
                  <a:txBody>
                    <a:bodyPr/>
                    <a:lstStyle/>
                    <a:p>
                      <a:r>
                        <a:rPr lang="nl-NL" dirty="0"/>
                        <a:t>Ontbinden in factoren: 1 paar haakjes</a:t>
                      </a:r>
                    </a:p>
                  </a:txBody>
                  <a:tcPr/>
                </a:tc>
                <a:extLst>
                  <a:ext uri="{0D108BD9-81ED-4DB2-BD59-A6C34878D82A}">
                    <a16:rowId xmlns:a16="http://schemas.microsoft.com/office/drawing/2014/main" val="1752529494"/>
                  </a:ext>
                </a:extLst>
              </a:tr>
              <a:tr h="370840">
                <a:tc>
                  <a:txBody>
                    <a:bodyPr/>
                    <a:lstStyle/>
                    <a:p>
                      <a:r>
                        <a:rPr lang="nl-NL" dirty="0"/>
                        <a:t>Drie termen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800" dirty="0"/>
                        <a:t>Altijd een x², een getal met x en een los getal</a:t>
                      </a:r>
                    </a:p>
                  </a:txBody>
                  <a:tcPr/>
                </a:tc>
                <a:tc>
                  <a:txBody>
                    <a:bodyPr/>
                    <a:lstStyle/>
                    <a:p>
                      <a:r>
                        <a:rPr lang="nl-NL" dirty="0"/>
                        <a:t>Product-som-methode: 2 paar haakjes</a:t>
                      </a:r>
                    </a:p>
                  </a:txBody>
                  <a:tcPr/>
                </a:tc>
                <a:extLst>
                  <a:ext uri="{0D108BD9-81ED-4DB2-BD59-A6C34878D82A}">
                    <a16:rowId xmlns:a16="http://schemas.microsoft.com/office/drawing/2014/main" val="1885218587"/>
                  </a:ext>
                </a:extLst>
              </a:tr>
              <a:tr h="370840">
                <a:tc>
                  <a:txBody>
                    <a:bodyPr/>
                    <a:lstStyle/>
                    <a:p>
                      <a:r>
                        <a:rPr lang="nl-NL" dirty="0"/>
                        <a:t>Bijzondere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800" dirty="0"/>
                        <a:t>Altijd een x² en een los getal</a:t>
                      </a:r>
                      <a:endParaRPr lang="nl-NL" dirty="0"/>
                    </a:p>
                  </a:txBody>
                  <a:tcPr/>
                </a:tc>
                <a:tc>
                  <a:txBody>
                    <a:bodyPr/>
                    <a:lstStyle/>
                    <a:p>
                      <a:r>
                        <a:rPr lang="nl-NL" dirty="0"/>
                        <a:t>Los getal naar rechts, worteltrekken</a:t>
                      </a:r>
                    </a:p>
                  </a:txBody>
                  <a:tcPr/>
                </a:tc>
                <a:extLst>
                  <a:ext uri="{0D108BD9-81ED-4DB2-BD59-A6C34878D82A}">
                    <a16:rowId xmlns:a16="http://schemas.microsoft.com/office/drawing/2014/main" val="1342985403"/>
                  </a:ext>
                </a:extLst>
              </a:tr>
              <a:tr h="370840">
                <a:tc>
                  <a:txBody>
                    <a:bodyPr/>
                    <a:lstStyle/>
                    <a:p>
                      <a:r>
                        <a:rPr lang="nl-NL" dirty="0"/>
                        <a:t>Bijzondere 2</a:t>
                      </a:r>
                    </a:p>
                  </a:txBody>
                  <a:tcPr/>
                </a:tc>
                <a:tc>
                  <a:txBody>
                    <a:bodyPr/>
                    <a:lstStyle/>
                    <a:p>
                      <a:r>
                        <a:rPr lang="nl-NL" dirty="0"/>
                        <a:t>Een enkel haakje met een kwadraat</a:t>
                      </a:r>
                    </a:p>
                  </a:txBody>
                  <a:tcPr/>
                </a:tc>
                <a:tc>
                  <a:txBody>
                    <a:bodyPr/>
                    <a:lstStyle/>
                    <a:p>
                      <a:r>
                        <a:rPr lang="nl-NL" dirty="0"/>
                        <a:t>Los getal naar rechts, worteltrekken</a:t>
                      </a:r>
                    </a:p>
                  </a:txBody>
                  <a:tcPr/>
                </a:tc>
                <a:extLst>
                  <a:ext uri="{0D108BD9-81ED-4DB2-BD59-A6C34878D82A}">
                    <a16:rowId xmlns:a16="http://schemas.microsoft.com/office/drawing/2014/main" val="3728468868"/>
                  </a:ext>
                </a:extLst>
              </a:tr>
            </a:tbl>
          </a:graphicData>
        </a:graphic>
      </p:graphicFrame>
    </p:spTree>
    <p:extLst>
      <p:ext uri="{BB962C8B-B14F-4D97-AF65-F5344CB8AC3E}">
        <p14:creationId xmlns:p14="http://schemas.microsoft.com/office/powerpoint/2010/main" val="174145309"/>
      </p:ext>
    </p:extLst>
  </p:cSld>
  <p:clrMapOvr>
    <a:masterClrMapping/>
  </p:clrMapOvr>
</p:sld>
</file>

<file path=ppt/theme/theme1.xml><?xml version="1.0" encoding="utf-8"?>
<a:theme xmlns:a="http://schemas.openxmlformats.org/drawingml/2006/main" name="GradientVTI">
  <a:themeElements>
    <a:clrScheme name="Gradient">
      <a:dk1>
        <a:sysClr val="windowText" lastClr="000000"/>
      </a:dk1>
      <a:lt1>
        <a:sysClr val="window" lastClr="FFFFFF"/>
      </a:lt1>
      <a:dk2>
        <a:srgbClr val="10013F"/>
      </a:dk2>
      <a:lt2>
        <a:srgbClr val="F2F0FF"/>
      </a:lt2>
      <a:accent1>
        <a:srgbClr val="814DFF"/>
      </a:accent1>
      <a:accent2>
        <a:srgbClr val="243FFF"/>
      </a:accent2>
      <a:accent3>
        <a:srgbClr val="FF83B6"/>
      </a:accent3>
      <a:accent4>
        <a:srgbClr val="FF9022"/>
      </a:accent4>
      <a:accent5>
        <a:srgbClr val="FF1F85"/>
      </a:accent5>
      <a:accent6>
        <a:srgbClr val="1A98FF"/>
      </a:accent6>
      <a:hlink>
        <a:srgbClr val="0563C1"/>
      </a:hlink>
      <a:folHlink>
        <a:srgbClr val="954F72"/>
      </a:folHlink>
    </a:clrScheme>
    <a:fontScheme name="Univers">
      <a:majorFont>
        <a:latin typeface="Univers"/>
        <a:ea typeface=""/>
        <a:cs typeface=""/>
      </a:majorFont>
      <a:minorFont>
        <a:latin typeface="Univer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VTI" id="{605F9078-86F9-4258-A3E1-F8EFF02AE8CC}" vid="{4848699B-BB01-41E3-9EC4-3D97DFE5292B}"/>
    </a:ext>
  </a:extLst>
</a:theme>
</file>

<file path=docProps/app.xml><?xml version="1.0" encoding="utf-8"?>
<Properties xmlns="http://schemas.openxmlformats.org/officeDocument/2006/extended-properties" xmlns:vt="http://schemas.openxmlformats.org/officeDocument/2006/docPropsVTypes">
  <TotalTime>466</TotalTime>
  <Words>1239</Words>
  <Application>Microsoft Office PowerPoint</Application>
  <PresentationFormat>Breedbeeld</PresentationFormat>
  <Paragraphs>171</Paragraphs>
  <Slides>16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16</vt:i4>
      </vt:variant>
    </vt:vector>
  </HeadingPairs>
  <TitlesOfParts>
    <vt:vector size="20" baseType="lpstr">
      <vt:lpstr>Arial</vt:lpstr>
      <vt:lpstr>Cambria Math</vt:lpstr>
      <vt:lpstr>Univers</vt:lpstr>
      <vt:lpstr>GradientVTI</vt:lpstr>
      <vt:lpstr>Hoofdstuk 11</vt:lpstr>
      <vt:lpstr>Wat gaan we doen ?</vt:lpstr>
      <vt:lpstr>Kwadratische vergelijkingen oplossen</vt:lpstr>
      <vt:lpstr>Kwadratische vergelijkingen oplossen</vt:lpstr>
      <vt:lpstr>Kwadratische vergelijkingen oplossen</vt:lpstr>
      <vt:lpstr>Kwadratische vergelijkingen oplossen</vt:lpstr>
      <vt:lpstr>Kwadratische vergelijkingen oplossen</vt:lpstr>
      <vt:lpstr>Kwadratische vergelijkingen oplossen</vt:lpstr>
      <vt:lpstr>Kwadratische vergelijkingen oplossen</vt:lpstr>
      <vt:lpstr>Oefenen</vt:lpstr>
      <vt:lpstr>Wat zijn we aan het doen ?</vt:lpstr>
      <vt:lpstr>Wat zijn we aan het doen ?</vt:lpstr>
      <vt:lpstr>Wat zijn we aan het doen ?</vt:lpstr>
      <vt:lpstr>Verhaaltjessom</vt:lpstr>
      <vt:lpstr>Verhaaltjessom</vt:lpstr>
      <vt:lpstr>Huiswerk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Hoofdstuk 11</dc:title>
  <dc:creator>Nienke Bos</dc:creator>
  <cp:lastModifiedBy>Nienke Bos</cp:lastModifiedBy>
  <cp:revision>19</cp:revision>
  <dcterms:created xsi:type="dcterms:W3CDTF">2020-06-08T06:22:58Z</dcterms:created>
  <dcterms:modified xsi:type="dcterms:W3CDTF">2020-06-10T12:19:08Z</dcterms:modified>
</cp:coreProperties>
</file>